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0"/>
  </p:notesMasterIdLst>
  <p:sldIdLst>
    <p:sldId id="584" r:id="rId3"/>
    <p:sldId id="363" r:id="rId4"/>
    <p:sldId id="365" r:id="rId5"/>
    <p:sldId id="366" r:id="rId6"/>
    <p:sldId id="364" r:id="rId7"/>
    <p:sldId id="368" r:id="rId8"/>
    <p:sldId id="369" r:id="rId9"/>
    <p:sldId id="627" r:id="rId10"/>
    <p:sldId id="308" r:id="rId11"/>
    <p:sldId id="305" r:id="rId12"/>
    <p:sldId id="624" r:id="rId13"/>
    <p:sldId id="620" r:id="rId14"/>
    <p:sldId id="628" r:id="rId15"/>
    <p:sldId id="621" r:id="rId16"/>
    <p:sldId id="645" r:id="rId17"/>
    <p:sldId id="632" r:id="rId18"/>
    <p:sldId id="633" r:id="rId19"/>
    <p:sldId id="272" r:id="rId20"/>
    <p:sldId id="629" r:id="rId21"/>
    <p:sldId id="661" r:id="rId22"/>
    <p:sldId id="274" r:id="rId23"/>
    <p:sldId id="275" r:id="rId24"/>
    <p:sldId id="370" r:id="rId25"/>
    <p:sldId id="371" r:id="rId26"/>
    <p:sldId id="372" r:id="rId27"/>
    <p:sldId id="373" r:id="rId28"/>
    <p:sldId id="65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40" userDrawn="1">
          <p15:clr>
            <a:srgbClr val="A4A3A4"/>
          </p15:clr>
        </p15:guide>
        <p15:guide id="2" pos="74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BCE1EC"/>
    <a:srgbClr val="9AEBEA"/>
    <a:srgbClr val="00B0F0"/>
    <a:srgbClr val="FF7E79"/>
    <a:srgbClr val="011893"/>
    <a:srgbClr val="005493"/>
    <a:srgbClr val="0096FF"/>
    <a:srgbClr val="00FB92"/>
    <a:srgbClr val="00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61"/>
    <p:restoredTop sz="88639"/>
  </p:normalViewPr>
  <p:slideViewPr>
    <p:cSldViewPr snapToGrid="0" snapToObjects="1">
      <p:cViewPr varScale="1">
        <p:scale>
          <a:sx n="108" d="100"/>
          <a:sy n="108" d="100"/>
        </p:scale>
        <p:origin x="1088" y="192"/>
      </p:cViewPr>
      <p:guideLst>
        <p:guide pos="240"/>
        <p:guide pos="74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7" d="100"/>
          <a:sy n="97" d="100"/>
        </p:scale>
        <p:origin x="3808" y="20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1A35D-C4CD-0C4C-B3DB-ACDBE9943CD8}" type="datetimeFigureOut">
              <a:rPr lang="en-US" smtClean="0"/>
              <a:t>2/29/24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8761E-7AF5-3446-9B62-04D975AEC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446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F23F9B-9C3E-4C18-A540-380A9FF92F56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146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p17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423" name="Google Shape;423;p17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p17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423" name="Google Shape;423;p17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5508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p17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423" name="Google Shape;423;p17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3064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3" name="Google Shape;443;p19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444" name="Google Shape;444;p19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3" name="Google Shape;463;p20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464" name="Google Shape;464;p20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BED54-676E-49F0-BED6-40F28988B31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927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https://visualstudio.microsoft.com/downloads/</a:t>
            </a:r>
          </a:p>
          <a:p>
            <a:endParaRPr lang="en-US" dirty="0"/>
          </a:p>
          <a:p>
            <a:r>
              <a:rPr lang="en-US" dirty="0"/>
              <a:t>https://www.intel.com/content/www/us/en/developer/tools/oneapi/toolkits.html#gs.1cmczg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F78A9-A24F-4B9A-B991-030ECC304E7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25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76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5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44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972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7485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196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348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06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56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A9AAF-7723-EC46-B19C-599A1528E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268907-3C30-B44C-8AA5-3864BFE1FE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CB9CC-07AC-124E-860E-2C7A0F5E3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65194-6633-894F-8F68-BF06FFEFB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324F1-1628-0145-B622-9878D50B1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111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E13E9-A382-F042-AE3C-4ECC8C765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2625C2-1269-F94E-AE6F-5CCD9A1D5D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C73C1-4F0C-EC4A-ADA4-DBB9CC1B3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9BE7D-40C7-DF4B-861D-B5357BFA5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A52CB-24B7-F946-A445-733E6435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48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B25D2F-800D-2C45-8755-932F378992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018EBE-1A21-464F-96DA-B420A370E7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36A61-0F82-C740-97D0-0E405487D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E918F-4FF1-6B46-B5C3-C4CF74170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41E0B-D51F-5542-A555-C04F9112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50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1 Column">
  <p:cSld name="Title and Content - 1 Colum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2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11176000" cy="4718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25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 sz="1800">
                <a:solidFill>
                  <a:srgbClr val="3F3F3F"/>
                </a:solidFill>
              </a:defRPr>
            </a:lvl2pPr>
            <a:lvl3pPr marL="1371600" lvl="2" indent="-295275" algn="l">
              <a:spcBef>
                <a:spcPts val="225"/>
              </a:spcBef>
              <a:spcAft>
                <a:spcPts val="0"/>
              </a:spcAft>
              <a:buSzPts val="1050"/>
              <a:buChar char="►"/>
              <a:defRPr sz="1500">
                <a:solidFill>
                  <a:srgbClr val="3F3F3F"/>
                </a:solidFill>
              </a:defRPr>
            </a:lvl3pPr>
            <a:lvl4pPr marL="1828800" lvl="3" indent="-32385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Char char="–"/>
              <a:defRPr sz="1500">
                <a:solidFill>
                  <a:srgbClr val="3F3F3F"/>
                </a:solidFill>
              </a:defRPr>
            </a:lvl4pPr>
            <a:lvl5pPr marL="2286000" lvl="4" indent="-32385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Char char="»"/>
              <a:defRPr sz="15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2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2012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Picture with Caption">
  <p:cSld name="Title and Picture with 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3"/>
          <p:cNvSpPr txBox="1">
            <a:spLocks noGrp="1"/>
          </p:cNvSpPr>
          <p:nvPr>
            <p:ph type="title"/>
          </p:nvPr>
        </p:nvSpPr>
        <p:spPr>
          <a:xfrm>
            <a:off x="406400" y="274638"/>
            <a:ext cx="11176000" cy="53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3"/>
          <p:cNvSpPr txBox="1">
            <a:spLocks noGrp="1"/>
          </p:cNvSpPr>
          <p:nvPr>
            <p:ph type="body" idx="1"/>
          </p:nvPr>
        </p:nvSpPr>
        <p:spPr>
          <a:xfrm>
            <a:off x="406403" y="5834379"/>
            <a:ext cx="8470900" cy="328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228600" algn="l">
              <a:spcBef>
                <a:spcPts val="22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 sz="1800">
                <a:solidFill>
                  <a:srgbClr val="83847A"/>
                </a:solidFill>
              </a:defRPr>
            </a:lvl2pPr>
            <a:lvl3pPr marL="1371600" lvl="2" indent="-295275" algn="l">
              <a:spcBef>
                <a:spcPts val="225"/>
              </a:spcBef>
              <a:spcAft>
                <a:spcPts val="0"/>
              </a:spcAft>
              <a:buSzPts val="1050"/>
              <a:buChar char="►"/>
              <a:defRPr sz="1500">
                <a:solidFill>
                  <a:srgbClr val="83847A"/>
                </a:solidFill>
              </a:defRPr>
            </a:lvl3pPr>
            <a:lvl4pPr marL="1828800" lvl="3" indent="-323850" algn="l">
              <a:spcBef>
                <a:spcPts val="225"/>
              </a:spcBef>
              <a:spcAft>
                <a:spcPts val="0"/>
              </a:spcAft>
              <a:buClr>
                <a:srgbClr val="83847A"/>
              </a:buClr>
              <a:buSzPts val="1500"/>
              <a:buChar char="–"/>
              <a:defRPr sz="1500">
                <a:solidFill>
                  <a:srgbClr val="83847A"/>
                </a:solidFill>
              </a:defRPr>
            </a:lvl4pPr>
            <a:lvl5pPr marL="2286000" lvl="4" indent="-323850" algn="l">
              <a:spcBef>
                <a:spcPts val="225"/>
              </a:spcBef>
              <a:spcAft>
                <a:spcPts val="0"/>
              </a:spcAft>
              <a:buClr>
                <a:srgbClr val="83847A"/>
              </a:buClr>
              <a:buSzPts val="1500"/>
              <a:buChar char="»"/>
              <a:defRPr sz="1500">
                <a:solidFill>
                  <a:srgbClr val="83847A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33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" name="Google Shape;46;p33"/>
          <p:cNvSpPr>
            <a:spLocks noGrp="1"/>
          </p:cNvSpPr>
          <p:nvPr>
            <p:ph type="pic" idx="2"/>
          </p:nvPr>
        </p:nvSpPr>
        <p:spPr>
          <a:xfrm>
            <a:off x="406400" y="942975"/>
            <a:ext cx="11176000" cy="4761228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7961290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2 Sections">
  <p:cSld name="Title - 2 Sectio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4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4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5486400" cy="471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34"/>
          <p:cNvSpPr txBox="1">
            <a:spLocks noGrp="1"/>
          </p:cNvSpPr>
          <p:nvPr>
            <p:ph type="body" idx="2"/>
          </p:nvPr>
        </p:nvSpPr>
        <p:spPr>
          <a:xfrm>
            <a:off x="6096000" y="1225550"/>
            <a:ext cx="5486400" cy="471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34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6069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Quad-Chart">
  <p:cSld name="Title - Quad-Char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5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5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35"/>
          <p:cNvSpPr txBox="1">
            <a:spLocks noGrp="1"/>
          </p:cNvSpPr>
          <p:nvPr>
            <p:ph type="body" idx="2"/>
          </p:nvPr>
        </p:nvSpPr>
        <p:spPr>
          <a:xfrm>
            <a:off x="60960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body" idx="3"/>
          </p:nvPr>
        </p:nvSpPr>
        <p:spPr>
          <a:xfrm>
            <a:off x="4064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35"/>
          <p:cNvSpPr txBox="1">
            <a:spLocks noGrp="1"/>
          </p:cNvSpPr>
          <p:nvPr>
            <p:ph type="body" idx="4"/>
          </p:nvPr>
        </p:nvSpPr>
        <p:spPr>
          <a:xfrm>
            <a:off x="60960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59" name="Google Shape;59;p35"/>
          <p:cNvCxnSpPr/>
          <p:nvPr/>
        </p:nvCxnSpPr>
        <p:spPr>
          <a:xfrm>
            <a:off x="406400" y="3549650"/>
            <a:ext cx="11176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Google Shape;60;p35"/>
          <p:cNvCxnSpPr/>
          <p:nvPr/>
        </p:nvCxnSpPr>
        <p:spPr>
          <a:xfrm>
            <a:off x="5990527" y="1225554"/>
            <a:ext cx="0" cy="4657725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2045179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Sub-Head 2 Sections">
  <p:cSld name="Title - Sub-Head 2 Sectio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6"/>
          <p:cNvSpPr txBox="1">
            <a:spLocks noGrp="1"/>
          </p:cNvSpPr>
          <p:nvPr>
            <p:ph type="body" idx="1"/>
          </p:nvPr>
        </p:nvSpPr>
        <p:spPr>
          <a:xfrm>
            <a:off x="6096000" y="1230511"/>
            <a:ext cx="5486400" cy="66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457200" lvl="0" indent="-314325" algn="l">
              <a:spcBef>
                <a:spcPts val="225"/>
              </a:spcBef>
              <a:spcAft>
                <a:spcPts val="0"/>
              </a:spcAft>
              <a:buSzPts val="1350"/>
              <a:buChar char="▪"/>
              <a:defRPr sz="135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08610" algn="l">
              <a:spcBef>
                <a:spcPts val="225"/>
              </a:spcBef>
              <a:spcAft>
                <a:spcPts val="0"/>
              </a:spcAft>
              <a:buSzPts val="1260"/>
              <a:buChar char="►"/>
              <a:defRPr/>
            </a:lvl3pPr>
            <a:lvl4pPr marL="1828800" lvl="3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36"/>
          <p:cNvSpPr txBox="1">
            <a:spLocks noGrp="1"/>
          </p:cNvSpPr>
          <p:nvPr>
            <p:ph type="body" idx="2"/>
          </p:nvPr>
        </p:nvSpPr>
        <p:spPr>
          <a:xfrm>
            <a:off x="406400" y="1230516"/>
            <a:ext cx="5486400" cy="66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457200" lvl="0" indent="-314325" algn="l">
              <a:spcBef>
                <a:spcPts val="225"/>
              </a:spcBef>
              <a:spcAft>
                <a:spcPts val="0"/>
              </a:spcAft>
              <a:buSzPts val="1350"/>
              <a:buChar char="▪"/>
              <a:defRPr sz="135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08610" algn="l">
              <a:spcBef>
                <a:spcPts val="225"/>
              </a:spcBef>
              <a:spcAft>
                <a:spcPts val="0"/>
              </a:spcAft>
              <a:buSzPts val="1260"/>
              <a:buChar char="►"/>
              <a:defRPr/>
            </a:lvl3pPr>
            <a:lvl4pPr marL="1828800" lvl="3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36"/>
          <p:cNvSpPr txBox="1">
            <a:spLocks noGrp="1"/>
          </p:cNvSpPr>
          <p:nvPr>
            <p:ph type="body" idx="3"/>
          </p:nvPr>
        </p:nvSpPr>
        <p:spPr>
          <a:xfrm>
            <a:off x="4064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body" idx="4"/>
          </p:nvPr>
        </p:nvSpPr>
        <p:spPr>
          <a:xfrm>
            <a:off x="60960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40896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7659-0805-36E8-10BA-DC99646A8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7731C-7CDE-30E2-1E3C-89B435E9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01FA0-26A5-EF33-AE35-C7AF5F920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75A22-20A3-9EFA-3426-B113E51BE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21226-EC18-D86B-28B2-D1E93866F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7721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E575D2-8094-3A2A-F08F-1E4314732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BDDB4-F087-4925-8285-06C8FCBE569D}" type="datetimeFigureOut">
              <a:rPr lang="en-US" smtClean="0"/>
              <a:t>2/29/24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7EC338-206E-ED08-2C82-FF0851B18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F5551B-EA54-A8A5-9CD5-D6879B30F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A6C6-F2AD-40D9-9AE6-8FE5121D6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717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D6023-925D-8A62-0CD7-F3D6FC4B2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623016-FB54-06AD-0EB4-96C67BF2D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BDDB4-F087-4925-8285-06C8FCBE569D}" type="datetimeFigureOut">
              <a:rPr lang="en-US" smtClean="0"/>
              <a:t>2/29/24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A8B8C3-FAAB-D4EF-7202-6119339B6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99682-6CFA-6A73-FC3B-ECD6260A3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A6C6-F2AD-40D9-9AE6-8FE5121D6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76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C128-5A92-D74F-A113-03475BC22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7DE07-8ED4-3940-8D37-261790924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34F43-0E21-0544-B852-06FE92537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D3289-9466-CE46-A5BE-AE337A4D3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9925F-C297-6443-B541-4484E274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69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7CF3A-F661-E5C4-72B9-8A0CE85E8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E1D0F-1806-1407-7F81-F796986060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00E08F-1656-D9E6-30E9-6296198F82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6A37EA-9662-7C93-3631-71050B81F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BDDB4-F087-4925-8285-06C8FCBE569D}" type="datetimeFigureOut">
              <a:rPr lang="en-US" smtClean="0"/>
              <a:t>2/29/24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3C92A3-54CB-5ABA-D8A3-F74EA32F7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428E5-E1E2-B202-D181-52F240A1D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A6C6-F2AD-40D9-9AE6-8FE5121D6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8262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E76FC-626D-0AA4-4205-16DD608E25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85B3CA-DA39-0DCB-92C7-6F74BCA686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5170F-9430-BC35-147D-8884242E5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BDDB4-F087-4925-8285-06C8FCBE569D}" type="datetimeFigureOut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6D3FE-C566-DF01-F132-83E32E895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A5662-7DFE-AC69-EF8B-36F6C01AD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A6C6-F2AD-40D9-9AE6-8FE5121D6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83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5931E-2236-0F44-88D2-35FA227BE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43F77-448B-7C4D-877F-FF4FC934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D4E4D-03D1-344A-AB63-6CBD0ABCC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8159C-8AFD-FB41-8C43-3519A6F7D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90F6C-756B-8945-A365-D2E268A69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3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55B2A-7367-BB4B-839E-2E881C93E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48F19-1300-034D-A8FC-8CDB14FA7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280F54-1524-9D4F-BA3C-6820739581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A14F6-E94C-3548-A17A-E1909B109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615DDC-020A-474E-8475-A048C46BD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CBC8F-A5AC-4145-890A-21203142C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97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DDC5A-27F2-4A42-8D6A-C11376DC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75EBC-645F-1C41-8421-6AC16DD4D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B84297-2EF1-7349-97F3-304D4D4CF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A5D93A-87A0-2D4D-BE10-971F086572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9E5F1D-FE57-9948-8F26-D3D90FFD31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F285F8-5656-4641-9288-E7B17E2F6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230417-72AA-CE40-A8AD-469D0709A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CAC417-7B72-D345-B973-F23183AC1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85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70596-BE25-EE41-85FF-5511396AC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697325-F316-5743-834C-6457E2BD2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B548C2-EFD9-0445-94B2-603923D4C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06F22E-746A-C94E-A5DD-927466C43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2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F08C25-7BC6-4D40-B42C-AD3F53A7F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9A9D1D-E088-B44B-8414-757966216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529BE-2651-6E4C-A43E-8E3F599FD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321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03F6A-9E73-4949-BF96-446261FC8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DE165-CA55-6C4C-8C48-B4331F8C3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CDC4B2-E8DD-1449-9718-EA3E6F67DE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476E6-4D76-044B-92AF-51B56F60D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C51B7-39BB-974F-A610-E5FDE66FA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10610-B72A-A141-81D6-F9FE4217D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875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D121B-4014-F14C-A473-D1C7625B9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372E93-6AA7-E24D-A12A-8EFA7CFF8A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89CCDD-E3DF-F54C-AF43-FE7493038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6098B-1256-0842-ABC6-17FB31341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86E31-3A81-A54D-A9A0-80FE6A10F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7482D-330B-394A-A0CF-B9057214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02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B0142B-8CDC-474C-8D98-D3E9D3FD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095AD-A2AA-E242-8AE8-2F7BE8EE2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5EF11-D0F3-DC48-99BE-C8F922AE48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DED92-0E67-7046-8FEE-F2F1A4613FB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73F98-86B4-3D49-9E2F-B198707D4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0349A-8111-1F4C-865C-11D16144B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37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3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1"/>
          <p:cNvSpPr/>
          <p:nvPr userDrawn="1"/>
        </p:nvSpPr>
        <p:spPr>
          <a:xfrm>
            <a:off x="201930" y="243138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lt1"/>
              </a:gs>
              <a:gs pos="96000">
                <a:srgbClr val="92D050"/>
              </a:gs>
              <a:gs pos="95000">
                <a:schemeClr val="bg1"/>
              </a:gs>
              <a:gs pos="100000">
                <a:srgbClr val="00B0F0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1"/>
          <p:cNvSpPr txBox="1">
            <a:spLocks noGrp="1"/>
          </p:cNvSpPr>
          <p:nvPr>
            <p:ph type="title"/>
          </p:nvPr>
        </p:nvSpPr>
        <p:spPr>
          <a:xfrm>
            <a:off x="406400" y="274638"/>
            <a:ext cx="11176000" cy="8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body" idx="1"/>
          </p:nvPr>
        </p:nvSpPr>
        <p:spPr>
          <a:xfrm>
            <a:off x="1291167" y="5975981"/>
            <a:ext cx="11176000" cy="470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▪"/>
              <a:def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9719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»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2" name="Google Shape;32;p31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4" name="Google Shape;34;p31"/>
          <p:cNvCxnSpPr/>
          <p:nvPr/>
        </p:nvCxnSpPr>
        <p:spPr>
          <a:xfrm>
            <a:off x="406400" y="6309360"/>
            <a:ext cx="1135888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Google Shape;35;p31"/>
          <p:cNvSpPr txBox="1"/>
          <p:nvPr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 Army Corps of Engineers</a:t>
            </a:r>
            <a:endParaRPr/>
          </a:p>
        </p:txBody>
      </p:sp>
      <p:sp>
        <p:nvSpPr>
          <p:cNvPr id="36" name="Google Shape;36;p31"/>
          <p:cNvSpPr txBox="1"/>
          <p:nvPr/>
        </p:nvSpPr>
        <p:spPr>
          <a:xfrm>
            <a:off x="0" y="0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  <p:sp>
        <p:nvSpPr>
          <p:cNvPr id="37" name="Google Shape;37;p31"/>
          <p:cNvSpPr txBox="1"/>
          <p:nvPr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698517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environmentalsystems#applications" TargetMode="Externa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github.com/environmentalsystems#applications" TargetMode="Externa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.jpg"/><Relationship Id="rId11" Type="http://schemas.openxmlformats.org/officeDocument/2006/relationships/image" Target="../media/image29.jpeg"/><Relationship Id="rId5" Type="http://schemas.openxmlformats.org/officeDocument/2006/relationships/image" Target="../media/image23.jpeg"/><Relationship Id="rId10" Type="http://schemas.openxmlformats.org/officeDocument/2006/relationships/image" Target="../media/image28.png"/><Relationship Id="rId4" Type="http://schemas.openxmlformats.org/officeDocument/2006/relationships/image" Target="../media/image22.jpe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jpe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environmentalsystems#application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nvironmentalsystems#application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github.com/environmentalsystems#applications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5C9FEDB-1F5A-99F1-F2CE-9C98C595DD0A}"/>
              </a:ext>
            </a:extLst>
          </p:cNvPr>
          <p:cNvSpPr/>
          <p:nvPr/>
        </p:nvSpPr>
        <p:spPr>
          <a:xfrm>
            <a:off x="3572128" y="317437"/>
            <a:ext cx="8619872" cy="6887910"/>
          </a:xfrm>
          <a:prstGeom prst="rect">
            <a:avLst/>
          </a:prstGeom>
          <a:blipFill dpi="0" rotWithShape="1">
            <a:blip r:embed="rId3" cstate="screen">
              <a:alphaModFix amt="251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318" name="Text Box 30"/>
          <p:cNvSpPr txBox="1">
            <a:spLocks noChangeArrowheads="1"/>
          </p:cNvSpPr>
          <p:nvPr/>
        </p:nvSpPr>
        <p:spPr bwMode="auto">
          <a:xfrm>
            <a:off x="3823601" y="183199"/>
            <a:ext cx="8153751" cy="5264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Overview of Water Quality Models and Libraries</a:t>
            </a:r>
          </a:p>
        </p:txBody>
      </p:sp>
      <p:sp>
        <p:nvSpPr>
          <p:cNvPr id="4" name="Text Box 29">
            <a:extLst>
              <a:ext uri="{FF2B5EF4-FFF2-40B4-BE49-F238E27FC236}">
                <a16:creationId xmlns:a16="http://schemas.microsoft.com/office/drawing/2014/main" id="{739A44BD-3E7F-CA43-994D-8B7B7E0370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359" y="2337997"/>
            <a:ext cx="6805901" cy="165276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Water Quality and Contaminant Modeling Branch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Environmental Laboratory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Engineer Research and Development Center (ERDC)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U.S. Army Corps of Engineers (USACE)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4FD99F-B8DD-B48C-44C8-1D37FFB88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129" y="-17963"/>
            <a:ext cx="3632915" cy="688791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01406FB-C982-B537-4345-C52011463731}"/>
              </a:ext>
            </a:extLst>
          </p:cNvPr>
          <p:cNvGrpSpPr/>
          <p:nvPr/>
        </p:nvGrpSpPr>
        <p:grpSpPr>
          <a:xfrm>
            <a:off x="8175812" y="4890368"/>
            <a:ext cx="3724430" cy="1650195"/>
            <a:chOff x="606712" y="938956"/>
            <a:chExt cx="5475590" cy="2426087"/>
          </a:xfrm>
        </p:grpSpPr>
        <p:pic>
          <p:nvPicPr>
            <p:cNvPr id="3" name="Picture 2" descr="Icon&#10;&#10;Description automatically generated with low confidence">
              <a:extLst>
                <a:ext uri="{FF2B5EF4-FFF2-40B4-BE49-F238E27FC236}">
                  <a16:creationId xmlns:a16="http://schemas.microsoft.com/office/drawing/2014/main" id="{A8158CC8-1856-3EED-0C66-531A1C967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6722" y="1048392"/>
              <a:ext cx="1762507" cy="1207562"/>
            </a:xfrm>
            <a:prstGeom prst="rect">
              <a:avLst/>
            </a:prstGeom>
          </p:spPr>
        </p:pic>
        <p:pic>
          <p:nvPicPr>
            <p:cNvPr id="6" name="Picture 5" descr="Text&#10;&#10;Description automatically generated">
              <a:extLst>
                <a:ext uri="{FF2B5EF4-FFF2-40B4-BE49-F238E27FC236}">
                  <a16:creationId xmlns:a16="http://schemas.microsoft.com/office/drawing/2014/main" id="{9A5B3D2A-2427-4C89-2E85-C37DFBFDD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6712" y="2464183"/>
              <a:ext cx="2578932" cy="900860"/>
            </a:xfrm>
            <a:prstGeom prst="rect">
              <a:avLst/>
            </a:prstGeom>
          </p:spPr>
        </p:pic>
        <p:pic>
          <p:nvPicPr>
            <p:cNvPr id="7" name="Picture 6" descr="Chart, icon&#10;&#10;Description automatically generated">
              <a:extLst>
                <a:ext uri="{FF2B5EF4-FFF2-40B4-BE49-F238E27FC236}">
                  <a16:creationId xmlns:a16="http://schemas.microsoft.com/office/drawing/2014/main" id="{2B3C3D30-C994-B9D8-AC05-ED752663C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38559" y="938956"/>
              <a:ext cx="1413395" cy="1413395"/>
            </a:xfrm>
            <a:prstGeom prst="rect">
              <a:avLst/>
            </a:prstGeom>
          </p:spPr>
        </p:pic>
        <p:pic>
          <p:nvPicPr>
            <p:cNvPr id="8" name="Picture 7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0A0118C0-0FC2-559F-A728-C65B652BB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68364" y="993360"/>
              <a:ext cx="1258564" cy="1183675"/>
            </a:xfrm>
            <a:prstGeom prst="rect">
              <a:avLst/>
            </a:prstGeom>
          </p:spPr>
        </p:pic>
        <p:pic>
          <p:nvPicPr>
            <p:cNvPr id="10" name="Picture 9" descr="A blue and black logo&#10;&#10;Description automatically generated">
              <a:extLst>
                <a:ext uri="{FF2B5EF4-FFF2-40B4-BE49-F238E27FC236}">
                  <a16:creationId xmlns:a16="http://schemas.microsoft.com/office/drawing/2014/main" id="{15FBCC81-F8D1-BD3E-E129-F2709AD59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3788" y="2661365"/>
              <a:ext cx="2808514" cy="506495"/>
            </a:xfrm>
            <a:prstGeom prst="rect">
              <a:avLst/>
            </a:prstGeom>
          </p:spPr>
        </p:pic>
      </p:grpSp>
      <p:sp>
        <p:nvSpPr>
          <p:cNvPr id="12" name="Text Box 29">
            <a:extLst>
              <a:ext uri="{FF2B5EF4-FFF2-40B4-BE49-F238E27FC236}">
                <a16:creationId xmlns:a16="http://schemas.microsoft.com/office/drawing/2014/main" id="{47F51758-31D2-5160-C68D-99D0441C5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359" y="5937318"/>
            <a:ext cx="2587067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r>
              <a:rPr lang="en-US" sz="2000" dirty="0">
                <a:ea typeface="+mj-ea"/>
                <a:cs typeface="+mj-cs"/>
              </a:rPr>
              <a:t>February</a:t>
            </a:r>
            <a:r>
              <a:rPr lang="de-DE" sz="2000" dirty="0">
                <a:ea typeface="+mj-ea"/>
                <a:cs typeface="+mj-cs"/>
              </a:rPr>
              <a:t> 29, 2024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2" y="199235"/>
            <a:ext cx="11755437" cy="573652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Past and Current Applications of CE-QUAL-W2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399" y="825719"/>
            <a:ext cx="7812315" cy="5338999"/>
          </a:xfrm>
        </p:spPr>
        <p:txBody>
          <a:bodyPr/>
          <a:lstStyle/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CE-QUAL-W2 is widely used by USACE and other federal, state, and local agencies for environmental impact assessments, planning studies, etc. Agencies that use CE-QUAL-W2 as their standard reservoir water quality model include: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U.S. Geological Survey (USGS)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U.S. Bureau of Reclamation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U.S. Environmental Protection Agency (EPA)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State of California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More than 1,100 model applications have been developed worldwide for reservoirs, rivers, estuaries, and other water bodies since CE-QUAL-W2 was released in 1986.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CE-QUAL-W2 is also used as a research tool by researchers at universities and other organizations.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At least 1,500 publications utilized or cited CE-QUAL-W2 in the year 2022 alone.</a:t>
            </a:r>
          </a:p>
          <a:p>
            <a:pPr marL="114300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Recent Studies: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Water Temperature Modeling Platform, California Central Valley Project (USBR and State of California): This platform applies CE-QUAL-W2 for ongoing and future operations decision-making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USACE Northwest Division, Columbia and Snake River Watershed</a:t>
            </a:r>
          </a:p>
          <a:p>
            <a:pPr marL="974725" lvl="2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Columbia System Reservoir Operation (CRSO) Project</a:t>
            </a:r>
          </a:p>
          <a:p>
            <a:pPr marL="974725" lvl="2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Columbia River Treaty (CRT) Project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Philadelphia District, Lehigh River Water Quality Modeling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Rectangle 3">
            <a:hlinkClick r:id="rId2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2043CD-CEF5-15AC-006A-0512A673B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944" y="349793"/>
            <a:ext cx="4267199" cy="55222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0A4C1A-DAD7-6527-A311-B70E568B7D51}"/>
              </a:ext>
            </a:extLst>
          </p:cNvPr>
          <p:cNvSpPr txBox="1"/>
          <p:nvPr/>
        </p:nvSpPr>
        <p:spPr>
          <a:xfrm>
            <a:off x="8120739" y="5467008"/>
            <a:ext cx="35668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Region of Application:</a:t>
            </a:r>
          </a:p>
          <a:p>
            <a:pPr algn="ctr"/>
            <a:r>
              <a:rPr lang="en-US" sz="1400" dirty="0"/>
              <a:t>Water Temperature Modeling Platform</a:t>
            </a:r>
          </a:p>
          <a:p>
            <a:pPr algn="ctr"/>
            <a:r>
              <a:rPr lang="en-US" sz="1400" dirty="0"/>
              <a:t>California Central Valley Project</a:t>
            </a:r>
          </a:p>
        </p:txBody>
      </p:sp>
    </p:spTree>
    <p:extLst>
      <p:ext uri="{BB962C8B-B14F-4D97-AF65-F5344CB8AC3E}">
        <p14:creationId xmlns:p14="http://schemas.microsoft.com/office/powerpoint/2010/main" val="1676199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99" y="261752"/>
            <a:ext cx="11391901" cy="523180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CE-QUAL-W2 Model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399" y="818668"/>
            <a:ext cx="7377723" cy="5220664"/>
          </a:xfrm>
        </p:spPr>
        <p:txBody>
          <a:bodyPr/>
          <a:lstStyle/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Since 1986, CE-QUAL-W2 has been used by water quality managers to assess impacts of management strategies on reservoir, lake, and estuarine systems.</a:t>
            </a:r>
          </a:p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CE-QUAL-W2 computes the two-dimensional velocity field for narrow systems that stratify. </a:t>
            </a:r>
          </a:p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In contrast with reservoir models with simplified hydrodynamics, CE-QUAL-W2 accurately simulates vertical and longitudinal transport of constituents, which can be as important as chemical kinetics in accurately simulating water quality.</a:t>
            </a:r>
          </a:p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Applications of CE-QUAL-W2 include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2000" b="0" dirty="0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Planning Studies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2000" b="0" dirty="0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Environmental Impact Assessments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2000" b="0" dirty="0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Ecosystem Restoration Projects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2000" b="0" dirty="0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Real-Time Systems Operation and Decision-Making</a:t>
            </a:r>
          </a:p>
          <a:p>
            <a:pPr lvl="1" indent="0">
              <a:buClr>
                <a:schemeClr val="tx1"/>
              </a:buClr>
              <a:buNone/>
            </a:pPr>
            <a:endParaRPr lang="en-US" sz="2000" b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Rectangle 3">
            <a:hlinkClick r:id="rId2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4" name="Picture 3" descr="A high angle view of a dam&#10;&#10;Description automatically generated with medium confidence">
            <a:extLst>
              <a:ext uri="{FF2B5EF4-FFF2-40B4-BE49-F238E27FC236}">
                <a16:creationId xmlns:a16="http://schemas.microsoft.com/office/drawing/2014/main" id="{C63E11F9-3BC6-0141-A4DA-01E64F9582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7909" y="818668"/>
            <a:ext cx="3791378" cy="541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576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2" descr=" ">
            <a:extLst>
              <a:ext uri="{FF2B5EF4-FFF2-40B4-BE49-F238E27FC236}">
                <a16:creationId xmlns:a16="http://schemas.microsoft.com/office/drawing/2014/main" id="{E8950281-BB31-1333-4E36-CC1136313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6279" y="1529793"/>
            <a:ext cx="1680752" cy="135619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56506"/>
            <a:ext cx="11887200" cy="406499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Water Quality and Environmental Systems Modeling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9DA24A3F-E0D7-DB83-53A5-FA47C494E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877" y="1439762"/>
            <a:ext cx="3920744" cy="5132019"/>
          </a:xfrm>
          <a:solidFill>
            <a:schemeClr val="bg2">
              <a:alpha val="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9144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0"/>
              </a:spcBef>
              <a:buClrTx/>
              <a:buNone/>
            </a:pPr>
            <a:r>
              <a:rPr lang="en-US" sz="1600" b="0" dirty="0"/>
              <a:t>Water quality modeling tools:</a:t>
            </a:r>
          </a:p>
          <a:p>
            <a:pPr marL="228600" lvl="1" indent="-137160">
              <a:spcBef>
                <a:spcPts val="0"/>
              </a:spcBef>
              <a:buClrTx/>
            </a:pPr>
            <a:r>
              <a:rPr lang="en-US" sz="1600" b="0" dirty="0"/>
              <a:t>Watershed Runoff:</a:t>
            </a:r>
          </a:p>
          <a:p>
            <a:pPr marL="457200" lvl="2" indent="-137160">
              <a:spcBef>
                <a:spcPts val="0"/>
              </a:spcBef>
              <a:buClrTx/>
            </a:pPr>
            <a:r>
              <a:rPr lang="en-US" sz="1600" b="0" dirty="0">
                <a:solidFill>
                  <a:srgbClr val="00B0F0"/>
                </a:solidFill>
              </a:rPr>
              <a:t>GSSHA</a:t>
            </a:r>
            <a:r>
              <a:rPr lang="en-US" sz="1600" b="0" dirty="0"/>
              <a:t>: Surface and sub-surface water quality modeling</a:t>
            </a:r>
          </a:p>
          <a:p>
            <a:pPr marL="457200" lvl="2" indent="-137160">
              <a:spcBef>
                <a:spcPts val="0"/>
              </a:spcBef>
              <a:buClrTx/>
            </a:pPr>
            <a:r>
              <a:rPr lang="en-US" sz="1600" b="0" dirty="0">
                <a:solidFill>
                  <a:schemeClr val="accent4"/>
                </a:solidFill>
              </a:rPr>
              <a:t>HEC-HMS</a:t>
            </a:r>
            <a:r>
              <a:rPr lang="en-US" sz="1600" b="0" dirty="0"/>
              <a:t>: Surface runoff temperature modeling</a:t>
            </a:r>
          </a:p>
          <a:p>
            <a:pPr marL="228600" lvl="1" indent="-137160">
              <a:spcBef>
                <a:spcPts val="0"/>
              </a:spcBef>
              <a:buClrTx/>
            </a:pPr>
            <a:r>
              <a:rPr lang="en-US" sz="1600" b="0" dirty="0"/>
              <a:t>Reservoirs:</a:t>
            </a:r>
          </a:p>
          <a:p>
            <a:pPr marL="457200" lvl="2" indent="-137160">
              <a:spcBef>
                <a:spcPts val="0"/>
              </a:spcBef>
              <a:buClrTx/>
            </a:pPr>
            <a:r>
              <a:rPr lang="en-US" sz="1600" b="0" dirty="0">
                <a:solidFill>
                  <a:srgbClr val="92D050"/>
                </a:solidFill>
              </a:rPr>
              <a:t>CE-QUAL-W2</a:t>
            </a:r>
            <a:r>
              <a:rPr lang="en-US" sz="1600" b="0" dirty="0"/>
              <a:t>: 2D reservoir-river hydrodynamics and water quality modeling</a:t>
            </a:r>
          </a:p>
          <a:p>
            <a:pPr marL="457200" lvl="2" indent="-137160">
              <a:spcBef>
                <a:spcPts val="0"/>
              </a:spcBef>
              <a:buClrTx/>
            </a:pPr>
            <a:r>
              <a:rPr lang="en-US" sz="1600" b="0" dirty="0">
                <a:solidFill>
                  <a:schemeClr val="accent4"/>
                </a:solidFill>
              </a:rPr>
              <a:t>HEC-ResSim</a:t>
            </a:r>
            <a:r>
              <a:rPr lang="en-US" sz="1600" b="0" dirty="0"/>
              <a:t>: Reservoir operations and water quality modeling</a:t>
            </a:r>
          </a:p>
          <a:p>
            <a:pPr marL="228600" lvl="1" indent="-137160">
              <a:spcBef>
                <a:spcPts val="0"/>
              </a:spcBef>
              <a:buClrTx/>
            </a:pPr>
            <a:r>
              <a:rPr lang="en-US" sz="1600" b="0" dirty="0"/>
              <a:t>Rivers and Floodplains:</a:t>
            </a:r>
          </a:p>
          <a:p>
            <a:pPr marL="457200" lvl="2" indent="-228600">
              <a:spcBef>
                <a:spcPts val="0"/>
              </a:spcBef>
              <a:buClrTx/>
            </a:pPr>
            <a:r>
              <a:rPr lang="en-US" sz="1600" b="0" dirty="0">
                <a:solidFill>
                  <a:schemeClr val="accent4"/>
                </a:solidFill>
              </a:rPr>
              <a:t>HEC-RAS</a:t>
            </a:r>
            <a:r>
              <a:rPr lang="en-US" sz="1600" b="0" dirty="0"/>
              <a:t>: 1D River hydraulics and water quality &amp; vegetation modeling</a:t>
            </a:r>
          </a:p>
          <a:p>
            <a:pPr marL="457200" lvl="2" indent="-228600">
              <a:spcBef>
                <a:spcPts val="0"/>
              </a:spcBef>
              <a:buClrTx/>
            </a:pPr>
            <a:r>
              <a:rPr lang="en-US" sz="1600" b="0" dirty="0">
                <a:solidFill>
                  <a:srgbClr val="92D050"/>
                </a:solidFill>
              </a:rPr>
              <a:t>ClearWater-Riverine</a:t>
            </a:r>
            <a:r>
              <a:rPr lang="en-US" sz="1600" b="0" dirty="0"/>
              <a:t>: 2D River-floodplain hydraulics and water quality modeling with HEC-RAS-2D</a:t>
            </a:r>
          </a:p>
          <a:p>
            <a:pPr lvl="1">
              <a:lnSpc>
                <a:spcPct val="80000"/>
              </a:lnSpc>
              <a:buClrTx/>
            </a:pPr>
            <a:endParaRPr lang="en-US" sz="1600" b="0" dirty="0">
              <a:solidFill>
                <a:srgbClr val="1294F5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84A4C1C-BD2D-5EEC-7291-F21D2EDA67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981" y="1517761"/>
            <a:ext cx="2265145" cy="1394936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sp>
        <p:nvSpPr>
          <p:cNvPr id="25" name="Left Brace 24">
            <a:extLst>
              <a:ext uri="{FF2B5EF4-FFF2-40B4-BE49-F238E27FC236}">
                <a16:creationId xmlns:a16="http://schemas.microsoft.com/office/drawing/2014/main" id="{430B6AAB-0A7C-4BAE-2E1A-1D9ACA21418F}"/>
              </a:ext>
            </a:extLst>
          </p:cNvPr>
          <p:cNvSpPr/>
          <p:nvPr/>
        </p:nvSpPr>
        <p:spPr bwMode="auto">
          <a:xfrm>
            <a:off x="6349848" y="4675381"/>
            <a:ext cx="238092" cy="1381118"/>
          </a:xfrm>
          <a:prstGeom prst="leftBrace">
            <a:avLst>
              <a:gd name="adj1" fmla="val 52503"/>
              <a:gd name="adj2" fmla="val 50000"/>
            </a:avLst>
          </a:prstGeom>
          <a:noFill/>
          <a:ln w="25400" cap="flat" cmpd="sng" algn="ctr">
            <a:solidFill>
              <a:srgbClr val="7A81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7CDCBEEE-1918-CFAF-691F-DBA491325275}"/>
              </a:ext>
            </a:extLst>
          </p:cNvPr>
          <p:cNvSpPr/>
          <p:nvPr/>
        </p:nvSpPr>
        <p:spPr bwMode="auto">
          <a:xfrm>
            <a:off x="6320876" y="3041788"/>
            <a:ext cx="238092" cy="1381118"/>
          </a:xfrm>
          <a:prstGeom prst="leftBrace">
            <a:avLst>
              <a:gd name="adj1" fmla="val 52503"/>
              <a:gd name="adj2" fmla="val 50000"/>
            </a:avLst>
          </a:prstGeom>
          <a:noFill/>
          <a:ln w="25400" cap="flat" cmpd="sng" algn="ctr">
            <a:solidFill>
              <a:srgbClr val="00B05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FC515626-00CF-88C2-6095-E8D9869D86A6}"/>
              </a:ext>
            </a:extLst>
          </p:cNvPr>
          <p:cNvSpPr/>
          <p:nvPr/>
        </p:nvSpPr>
        <p:spPr bwMode="auto">
          <a:xfrm>
            <a:off x="6321710" y="1517761"/>
            <a:ext cx="238092" cy="1391871"/>
          </a:xfrm>
          <a:prstGeom prst="leftBrace">
            <a:avLst>
              <a:gd name="adj1" fmla="val 52503"/>
              <a:gd name="adj2" fmla="val 50000"/>
            </a:avLst>
          </a:prstGeom>
          <a:noFill/>
          <a:ln w="25400" cap="flat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9B8C33D-E8CA-18C7-E52F-062D4F9DAED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980" y="4633298"/>
            <a:ext cx="2265145" cy="1480460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8E46E54-A2EC-C757-B5F2-65AAC75555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980" y="3009983"/>
            <a:ext cx="2265145" cy="1478554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72F9C9BE-B9F7-1931-B583-3E791F01AEA1}"/>
              </a:ext>
            </a:extLst>
          </p:cNvPr>
          <p:cNvSpPr txBox="1">
            <a:spLocks/>
          </p:cNvSpPr>
          <p:nvPr/>
        </p:nvSpPr>
        <p:spPr>
          <a:xfrm>
            <a:off x="221875" y="588827"/>
            <a:ext cx="8342575" cy="776291"/>
          </a:xfrm>
          <a:prstGeom prst="rect">
            <a:avLst/>
          </a:prstGeom>
          <a:solidFill>
            <a:schemeClr val="bg2">
              <a:alpha val="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9144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</a:rPr>
              <a:t>ERDC’s </a:t>
            </a:r>
            <a:r>
              <a:rPr lang="en-US" sz="1600" dirty="0">
                <a:solidFill>
                  <a:srgbClr val="00B050"/>
                </a:solidFill>
              </a:rPr>
              <a:t>C</a:t>
            </a:r>
            <a:r>
              <a:rPr lang="en-US" sz="1600" dirty="0">
                <a:solidFill>
                  <a:srgbClr val="002060"/>
                </a:solidFill>
              </a:rPr>
              <a:t>orps </a:t>
            </a:r>
            <a:r>
              <a:rPr lang="en-US" sz="1600" dirty="0">
                <a:solidFill>
                  <a:srgbClr val="00B050"/>
                </a:solidFill>
              </a:rPr>
              <a:t>L</a:t>
            </a:r>
            <a:r>
              <a:rPr lang="en-US" sz="1600" dirty="0">
                <a:solidFill>
                  <a:srgbClr val="002060"/>
                </a:solidFill>
              </a:rPr>
              <a:t>ibrary for </a:t>
            </a:r>
            <a:r>
              <a:rPr lang="en-US" sz="1600" dirty="0">
                <a:solidFill>
                  <a:srgbClr val="00B050"/>
                </a:solidFill>
              </a:rPr>
              <a:t>E</a:t>
            </a:r>
            <a:r>
              <a:rPr lang="en-US" sz="1600" dirty="0">
                <a:solidFill>
                  <a:srgbClr val="002060"/>
                </a:solidFill>
              </a:rPr>
              <a:t>nvironmental </a:t>
            </a:r>
            <a:r>
              <a:rPr lang="en-US" sz="1600" dirty="0">
                <a:solidFill>
                  <a:srgbClr val="00B050"/>
                </a:solidFill>
              </a:rPr>
              <a:t>A</a:t>
            </a:r>
            <a:r>
              <a:rPr lang="en-US" sz="1600" dirty="0">
                <a:solidFill>
                  <a:srgbClr val="002060"/>
                </a:solidFill>
              </a:rPr>
              <a:t>nalysis and </a:t>
            </a:r>
            <a:r>
              <a:rPr lang="en-US" sz="1600" dirty="0">
                <a:solidFill>
                  <a:srgbClr val="00B050"/>
                </a:solidFill>
              </a:rPr>
              <a:t>R</a:t>
            </a:r>
            <a:r>
              <a:rPr lang="en-US" sz="1600" dirty="0">
                <a:solidFill>
                  <a:srgbClr val="002060"/>
                </a:solidFill>
              </a:rPr>
              <a:t>estoration of </a:t>
            </a:r>
            <a:r>
              <a:rPr lang="en-US" sz="1600" dirty="0">
                <a:solidFill>
                  <a:srgbClr val="00B050"/>
                </a:solidFill>
              </a:rPr>
              <a:t>Water</a:t>
            </a:r>
            <a:r>
              <a:rPr lang="en-US" sz="1600" dirty="0">
                <a:solidFill>
                  <a:srgbClr val="002060"/>
                </a:solidFill>
              </a:rPr>
              <a:t>sheds (</a:t>
            </a:r>
            <a:r>
              <a:rPr lang="en-US" sz="1600" dirty="0">
                <a:solidFill>
                  <a:srgbClr val="00B0F0"/>
                </a:solidFill>
              </a:rPr>
              <a:t>ClearWater</a:t>
            </a:r>
            <a:r>
              <a:rPr lang="en-US" sz="1600" dirty="0">
                <a:solidFill>
                  <a:srgbClr val="002060"/>
                </a:solidFill>
              </a:rPr>
              <a:t>) provides environmental simulation capabilities that leverage existing hydrologic and hydraulic (H&amp;H) models.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7417307-9EE4-CC43-C42B-464B2D73471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9236" y="658213"/>
            <a:ext cx="2223005" cy="1480460"/>
          </a:xfrm>
          <a:prstGeom prst="rect">
            <a:avLst/>
          </a:prstGeom>
        </p:spPr>
      </p:pic>
      <p:pic>
        <p:nvPicPr>
          <p:cNvPr id="35" name="3B9EDC3A-5A43-47AD-A27E-2E003642831F">
            <a:extLst>
              <a:ext uri="{FF2B5EF4-FFF2-40B4-BE49-F238E27FC236}">
                <a16:creationId xmlns:a16="http://schemas.microsoft.com/office/drawing/2014/main" id="{4BB996A1-98B2-BC4C-A423-0ED4F12F2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84506" y="2187219"/>
            <a:ext cx="2724215" cy="147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2803D06-0F48-F922-7328-AE39661DF341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4633" y="3731353"/>
            <a:ext cx="1635944" cy="245405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8" name="Picture 4" descr="Figure 6-2. RAS Mapper with Default Results Layers shown.">
            <a:extLst>
              <a:ext uri="{FF2B5EF4-FFF2-40B4-BE49-F238E27FC236}">
                <a16:creationId xmlns:a16="http://schemas.microsoft.com/office/drawing/2014/main" id="{C9B0FDA6-3AF2-8024-CA04-717C5DCA2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7972" y="4633298"/>
            <a:ext cx="2640387" cy="14804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2B585EE-0D16-B015-7B00-09E1211445B1}"/>
              </a:ext>
            </a:extLst>
          </p:cNvPr>
          <p:cNvGrpSpPr/>
          <p:nvPr/>
        </p:nvGrpSpPr>
        <p:grpSpPr>
          <a:xfrm>
            <a:off x="6596279" y="3009983"/>
            <a:ext cx="1650676" cy="1478554"/>
            <a:chOff x="6224584" y="1859976"/>
            <a:chExt cx="2498376" cy="2237861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E386520-08E9-F869-F027-6AE11BDB17FD}"/>
                </a:ext>
              </a:extLst>
            </p:cNvPr>
            <p:cNvSpPr/>
            <p:nvPr/>
          </p:nvSpPr>
          <p:spPr>
            <a:xfrm>
              <a:off x="6745375" y="3465725"/>
              <a:ext cx="705487" cy="3108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1C87125-F818-D78C-6D84-4045C7F878B2}"/>
                </a:ext>
              </a:extLst>
            </p:cNvPr>
            <p:cNvGrpSpPr/>
            <p:nvPr/>
          </p:nvGrpSpPr>
          <p:grpSpPr>
            <a:xfrm>
              <a:off x="6224584" y="1859976"/>
              <a:ext cx="2498376" cy="2237861"/>
              <a:chOff x="6224584" y="1859976"/>
              <a:chExt cx="2498376" cy="2237861"/>
            </a:xfrm>
          </p:grpSpPr>
          <p:pic>
            <p:nvPicPr>
              <p:cNvPr id="43" name="Picture 8" descr="w2">
                <a:extLst>
                  <a:ext uri="{FF2B5EF4-FFF2-40B4-BE49-F238E27FC236}">
                    <a16:creationId xmlns:a16="http://schemas.microsoft.com/office/drawing/2014/main" id="{5F5B7F9C-B712-8522-F202-3F5B726988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6224584" y="1859976"/>
                <a:ext cx="2476079" cy="22378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FB0DBE5-CBFD-8103-A9AF-AE727328F556}"/>
                  </a:ext>
                </a:extLst>
              </p:cNvPr>
              <p:cNvSpPr txBox="1"/>
              <p:nvPr/>
            </p:nvSpPr>
            <p:spPr>
              <a:xfrm>
                <a:off x="8145058" y="3154748"/>
                <a:ext cx="577902" cy="1692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Estuary</a:t>
                </a:r>
              </a:p>
            </p:txBody>
          </p:sp>
        </p:grpSp>
      </p:grpSp>
      <p:pic>
        <p:nvPicPr>
          <p:cNvPr id="32" name="Picture 31" descr="A picture containing cake, birthday, indoor, decorated&#10;&#10;Description automatically generated">
            <a:extLst>
              <a:ext uri="{FF2B5EF4-FFF2-40B4-BE49-F238E27FC236}">
                <a16:creationId xmlns:a16="http://schemas.microsoft.com/office/drawing/2014/main" id="{171E2A58-C663-F0D1-CD17-6F59C2AAE1E3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8241" y="1836762"/>
            <a:ext cx="3270366" cy="4628050"/>
          </a:xfrm>
          <a:prstGeom prst="rect">
            <a:avLst/>
          </a:prstGeom>
          <a:ln w="3175">
            <a:noFill/>
          </a:ln>
        </p:spPr>
      </p:pic>
      <p:sp>
        <p:nvSpPr>
          <p:cNvPr id="57" name="Content Placeholder 4">
            <a:extLst>
              <a:ext uri="{FF2B5EF4-FFF2-40B4-BE49-F238E27FC236}">
                <a16:creationId xmlns:a16="http://schemas.microsoft.com/office/drawing/2014/main" id="{A6D68CAD-AE89-C7CE-0AE2-D20E6B90AA72}"/>
              </a:ext>
            </a:extLst>
          </p:cNvPr>
          <p:cNvSpPr txBox="1">
            <a:spLocks/>
          </p:cNvSpPr>
          <p:nvPr/>
        </p:nvSpPr>
        <p:spPr>
          <a:xfrm>
            <a:off x="10214811" y="216117"/>
            <a:ext cx="1933075" cy="1813830"/>
          </a:xfrm>
          <a:prstGeom prst="rect">
            <a:avLst/>
          </a:prstGeom>
          <a:solidFill>
            <a:schemeClr val="bg2">
              <a:alpha val="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9144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Temperature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Nutrients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Dissolved Oxygen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Algae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Metals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Contaminants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06453A-DC97-4DD6-6BAD-3FAB6C74AAF3}"/>
              </a:ext>
            </a:extLst>
          </p:cNvPr>
          <p:cNvSpPr txBox="1"/>
          <p:nvPr/>
        </p:nvSpPr>
        <p:spPr>
          <a:xfrm>
            <a:off x="497654" y="6007994"/>
            <a:ext cx="2889490" cy="27699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Key:</a:t>
            </a:r>
            <a:r>
              <a:rPr lang="en-US" sz="1200" dirty="0">
                <a:solidFill>
                  <a:srgbClr val="92D050"/>
                </a:solidFill>
              </a:rPr>
              <a:t> ERDC-EL </a:t>
            </a:r>
            <a:r>
              <a:rPr lang="en-US" sz="1200" dirty="0"/>
              <a:t>–</a:t>
            </a:r>
            <a:r>
              <a:rPr lang="en-US" sz="1200" dirty="0">
                <a:solidFill>
                  <a:srgbClr val="92D050"/>
                </a:solidFill>
              </a:rPr>
              <a:t> </a:t>
            </a:r>
            <a:r>
              <a:rPr lang="en-US" sz="1200" dirty="0">
                <a:solidFill>
                  <a:srgbClr val="00B0F0"/>
                </a:solidFill>
              </a:rPr>
              <a:t>ERDC-CHL </a:t>
            </a:r>
            <a:r>
              <a:rPr lang="en-US" sz="1200" dirty="0"/>
              <a:t>–</a:t>
            </a:r>
            <a:r>
              <a:rPr lang="en-US" sz="1200" dirty="0">
                <a:solidFill>
                  <a:srgbClr val="00B0F0"/>
                </a:solidFill>
              </a:rPr>
              <a:t> </a:t>
            </a:r>
            <a:r>
              <a:rPr lang="en-US" sz="1200" dirty="0">
                <a:solidFill>
                  <a:schemeClr val="accent4"/>
                </a:solidFill>
              </a:rPr>
              <a:t>HEC</a:t>
            </a:r>
          </a:p>
        </p:txBody>
      </p:sp>
    </p:spTree>
    <p:extLst>
      <p:ext uri="{BB962C8B-B14F-4D97-AF65-F5344CB8AC3E}">
        <p14:creationId xmlns:p14="http://schemas.microsoft.com/office/powerpoint/2010/main" val="3180955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944" y="266108"/>
            <a:ext cx="11737925" cy="461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ClearWater: Next Generation Integrated Water Quality Modeling</a:t>
            </a:r>
            <a:endParaRPr sz="24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BF824CD8-AA63-2D60-8465-EE34402B3624}"/>
              </a:ext>
            </a:extLst>
          </p:cNvPr>
          <p:cNvSpPr txBox="1">
            <a:spLocks/>
          </p:cNvSpPr>
          <p:nvPr/>
        </p:nvSpPr>
        <p:spPr>
          <a:xfrm>
            <a:off x="264888" y="914908"/>
            <a:ext cx="8451374" cy="5175776"/>
          </a:xfrm>
          <a:prstGeom prst="rect">
            <a:avLst/>
          </a:prstGeom>
          <a:solidFill>
            <a:schemeClr val="bg2">
              <a:alpha val="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spcFirstLastPara="1" vert="horz" wrap="square" lIns="91440" tIns="91440" rIns="91440" bIns="45720" numCol="1" anchor="t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Char char="►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–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»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ClearWater: C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orps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ibrary for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nvironmental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nalysis and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estoration of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Water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sheds</a:t>
            </a:r>
          </a:p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Purpose: Link environmental models with existing water resources models that simulate runoff, rivers, and reservoir hydraulics and hydrology</a:t>
            </a:r>
          </a:p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ClearWater provides environmental simulation capabilities that are designed to leverage existing water resources models.</a:t>
            </a:r>
          </a:p>
          <a:p>
            <a:pPr marL="873125" lvl="1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The ClearWater water quality modules simulate constituent kinetics, heat budget processes, and vegetation growth cycles. Capabilities include: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NSM: Nitrogen, phosphorus, and carbon cycling; dissolved oxygen, algae, etc.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TSM: Temperature (heat budget)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GSM: General Constituents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CSM: Organic and inorganic contaminants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MSM: Mercury</a:t>
            </a:r>
          </a:p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ClearWater contains legacy modules written in Fortran and C++ and next-generation modules written in Python (NSM and TSM)</a:t>
            </a:r>
          </a:p>
          <a:p>
            <a:pPr marL="873125" lvl="1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Engine computes the transport (advection and diffusion) of heat and constituent mass across the watershed</a:t>
            </a:r>
          </a:p>
          <a:p>
            <a:pPr marL="873125" lvl="1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Data visualization capabilities</a:t>
            </a:r>
          </a:p>
          <a:p>
            <a:pPr marL="873125" lvl="1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Framework to integrate multiple models.</a:t>
            </a:r>
          </a:p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u="sng" kern="0" dirty="0">
                <a:latin typeface="Calibri" panose="020F0502020204030204" pitchFamily="34" charset="0"/>
                <a:cs typeface="Calibri" panose="020F0502020204030204" pitchFamily="34" charset="0"/>
              </a:rPr>
              <a:t>Open Source</a:t>
            </a:r>
          </a:p>
        </p:txBody>
      </p:sp>
      <p:pic>
        <p:nvPicPr>
          <p:cNvPr id="3" name="Picture 2" descr="A river flowing through a forest&#10;&#10;Description automatically generated with low confidence">
            <a:extLst>
              <a:ext uri="{FF2B5EF4-FFF2-40B4-BE49-F238E27FC236}">
                <a16:creationId xmlns:a16="http://schemas.microsoft.com/office/drawing/2014/main" id="{8387343B-5F74-1541-2150-7F07C8AAD9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6856" y="4231714"/>
            <a:ext cx="2698494" cy="2025308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pic>
        <p:nvPicPr>
          <p:cNvPr id="5" name="Picture 4" descr="A picture containing grass, outdoor, cloud, tree&#10;&#10;Description automatically generated">
            <a:extLst>
              <a:ext uri="{FF2B5EF4-FFF2-40B4-BE49-F238E27FC236}">
                <a16:creationId xmlns:a16="http://schemas.microsoft.com/office/drawing/2014/main" id="{C7072D46-A176-FE7F-AF93-D01132F044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0616" y="725954"/>
            <a:ext cx="2708694" cy="1524092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1B1779-9164-CC21-FB04-8E612AC21551}"/>
              </a:ext>
            </a:extLst>
          </p:cNvPr>
          <p:cNvSpPr txBox="1"/>
          <p:nvPr/>
        </p:nvSpPr>
        <p:spPr>
          <a:xfrm rot="16200000">
            <a:off x="8267729" y="1281008"/>
            <a:ext cx="1245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Runoff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F739CA-CC10-6723-DE2B-B6F31EE983EF}"/>
              </a:ext>
            </a:extLst>
          </p:cNvPr>
          <p:cNvSpPr txBox="1"/>
          <p:nvPr/>
        </p:nvSpPr>
        <p:spPr>
          <a:xfrm rot="16200000">
            <a:off x="8267728" y="3037378"/>
            <a:ext cx="1245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Reservoirs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E53EEC-AB95-9677-04FA-4647A4833916}"/>
              </a:ext>
            </a:extLst>
          </p:cNvPr>
          <p:cNvSpPr txBox="1"/>
          <p:nvPr/>
        </p:nvSpPr>
        <p:spPr>
          <a:xfrm rot="16200000">
            <a:off x="8267728" y="5100600"/>
            <a:ext cx="1245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Rivers</a:t>
            </a:r>
          </a:p>
        </p:txBody>
      </p:sp>
      <p:pic>
        <p:nvPicPr>
          <p:cNvPr id="16" name="Picture 15" descr="A picture containing outdoor, water, mountain, water resources&#10;&#10;Description automatically generated">
            <a:extLst>
              <a:ext uri="{FF2B5EF4-FFF2-40B4-BE49-F238E27FC236}">
                <a16:creationId xmlns:a16="http://schemas.microsoft.com/office/drawing/2014/main" id="{3D27DEEB-0386-C7A6-C6E3-B17738F2BD3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518" y="2204385"/>
            <a:ext cx="2705035" cy="2025309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48865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05" y="248476"/>
            <a:ext cx="11780322" cy="515503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Integrated </a:t>
            </a:r>
            <a:r>
              <a:rPr lang="en-US" sz="2400" i="1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Environmental</a:t>
            </a:r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 Modeling</a:t>
            </a:r>
          </a:p>
        </p:txBody>
      </p:sp>
      <p:sp>
        <p:nvSpPr>
          <p:cNvPr id="5" name="Rectangle 4" descr="Rainy scene">
            <a:extLst>
              <a:ext uri="{FF2B5EF4-FFF2-40B4-BE49-F238E27FC236}">
                <a16:creationId xmlns:a16="http://schemas.microsoft.com/office/drawing/2014/main" id="{211CECED-5042-B146-4064-A204CA454DF5}"/>
              </a:ext>
            </a:extLst>
          </p:cNvPr>
          <p:cNvSpPr/>
          <p:nvPr/>
        </p:nvSpPr>
        <p:spPr>
          <a:xfrm>
            <a:off x="2103479" y="2553151"/>
            <a:ext cx="1661958" cy="160992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 descr="Water with solid fill">
            <a:extLst>
              <a:ext uri="{FF2B5EF4-FFF2-40B4-BE49-F238E27FC236}">
                <a16:creationId xmlns:a16="http://schemas.microsoft.com/office/drawing/2014/main" id="{BBBB64A7-6AFF-015C-97E7-D5BF3BC42278}"/>
              </a:ext>
            </a:extLst>
          </p:cNvPr>
          <p:cNvSpPr/>
          <p:nvPr/>
        </p:nvSpPr>
        <p:spPr>
          <a:xfrm>
            <a:off x="5278132" y="2520420"/>
            <a:ext cx="1661958" cy="1609927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-3676672"/>
              <a:satOff val="-5114"/>
              <a:lumOff val="-1961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ectangle 6" descr="Plant">
            <a:extLst>
              <a:ext uri="{FF2B5EF4-FFF2-40B4-BE49-F238E27FC236}">
                <a16:creationId xmlns:a16="http://schemas.microsoft.com/office/drawing/2014/main" id="{5B58721B-630A-624E-F522-FCA898F6D724}"/>
              </a:ext>
            </a:extLst>
          </p:cNvPr>
          <p:cNvSpPr/>
          <p:nvPr/>
        </p:nvSpPr>
        <p:spPr>
          <a:xfrm>
            <a:off x="8091638" y="2520420"/>
            <a:ext cx="1661958" cy="1609927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-7353344"/>
              <a:satOff val="-10228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4A40CD-38FE-E088-A175-59B0D7A1D211}"/>
              </a:ext>
            </a:extLst>
          </p:cNvPr>
          <p:cNvSpPr txBox="1"/>
          <p:nvPr/>
        </p:nvSpPr>
        <p:spPr>
          <a:xfrm>
            <a:off x="1945508" y="4234541"/>
            <a:ext cx="197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Water Resources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A933FE-7475-7F6A-5C7D-198D18132F45}"/>
              </a:ext>
            </a:extLst>
          </p:cNvPr>
          <p:cNvSpPr txBox="1"/>
          <p:nvPr/>
        </p:nvSpPr>
        <p:spPr>
          <a:xfrm>
            <a:off x="4560670" y="4234540"/>
            <a:ext cx="3096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Water Quality Models</a:t>
            </a:r>
            <a:br>
              <a:rPr lang="en-US" dirty="0"/>
            </a:br>
            <a:r>
              <a:rPr lang="en-US" dirty="0"/>
              <a:t>(Nutrients &amp; Temperature)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0B8BA5-BD25-6414-0BA6-FF1C84DDFE0D}"/>
              </a:ext>
            </a:extLst>
          </p:cNvPr>
          <p:cNvSpPr txBox="1"/>
          <p:nvPr/>
        </p:nvSpPr>
        <p:spPr>
          <a:xfrm>
            <a:off x="8210866" y="4234541"/>
            <a:ext cx="1544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Ecological Models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6219C42-EADA-D806-4078-2D8D4B866E12}"/>
              </a:ext>
            </a:extLst>
          </p:cNvPr>
          <p:cNvSpPr/>
          <p:nvPr/>
        </p:nvSpPr>
        <p:spPr>
          <a:xfrm>
            <a:off x="4009559" y="3195324"/>
            <a:ext cx="1228130" cy="592804"/>
          </a:xfrm>
          <a:prstGeom prst="rightArrow">
            <a:avLst/>
          </a:prstGeom>
          <a:gradFill flip="none" rotWithShape="1">
            <a:gsLst>
              <a:gs pos="0">
                <a:srgbClr val="4472C4"/>
              </a:gs>
              <a:gs pos="100000">
                <a:srgbClr val="43BC8D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1C7DBE9-0DF0-BA2F-ACCA-856A1241DB78}"/>
              </a:ext>
            </a:extLst>
          </p:cNvPr>
          <p:cNvSpPr/>
          <p:nvPr/>
        </p:nvSpPr>
        <p:spPr>
          <a:xfrm>
            <a:off x="6982734" y="3195324"/>
            <a:ext cx="1228131" cy="592804"/>
          </a:xfrm>
          <a:prstGeom prst="rightArrow">
            <a:avLst/>
          </a:prstGeom>
          <a:gradFill flip="none" rotWithShape="1">
            <a:gsLst>
              <a:gs pos="0">
                <a:srgbClr val="42B88A"/>
              </a:gs>
              <a:gs pos="100000">
                <a:srgbClr val="71AD47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158ACE-7579-810D-3E1A-BAE323542FB9}"/>
              </a:ext>
            </a:extLst>
          </p:cNvPr>
          <p:cNvSpPr txBox="1"/>
          <p:nvPr/>
        </p:nvSpPr>
        <p:spPr>
          <a:xfrm>
            <a:off x="1945507" y="1204452"/>
            <a:ext cx="7808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Objective: an integrated ecohydrology modeling system that simulates heat and nutrient flow through ecosystems.</a:t>
            </a:r>
          </a:p>
        </p:txBody>
      </p:sp>
    </p:spTree>
    <p:extLst>
      <p:ext uri="{BB962C8B-B14F-4D97-AF65-F5344CB8AC3E}">
        <p14:creationId xmlns:p14="http://schemas.microsoft.com/office/powerpoint/2010/main" val="3905969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5FDC02-04DF-8440-8780-7C043F054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18" y="262613"/>
            <a:ext cx="11734799" cy="494467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ClearWater-Riverine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E4FB4-F31A-594C-BADF-F2F2E98ED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4075" y="757080"/>
            <a:ext cx="7791132" cy="5408193"/>
          </a:xfrm>
          <a:noFill/>
          <a:ln>
            <a:noFill/>
          </a:ln>
        </p:spPr>
        <p:txBody>
          <a:bodyPr spcFirstLastPara="1" vert="horz" wrap="square" lIns="91440" tIns="45720" rIns="91440" bIns="45720" rtlCol="0" anchor="t" anchorCtr="0">
            <a:noAutofit/>
          </a:bodyPr>
          <a:lstStyle/>
          <a:p>
            <a:pPr marL="228600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Clearwater-Riverine simulates temperature and advanced nutrient cycling in branching river systems and floodplains, incorporating hydrodynamic, water quality, and meteorologic inputs from multiple data sources and models.</a:t>
            </a: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Flows: The model grid, volumetric flow, velocities, depths, diffusivity, etc. are provided by existing 2D hydro models.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HEC-RAS (2D)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GSSHA (in progress)</a:t>
            </a: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Modules: Water quality kinetics and heat budget simulation capabilities in ClearWater-Riverine are furnished by ERDC's ClearWater modules (e.g., NSM).</a:t>
            </a: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Transport: The ClearWater transport engine computes advection-diffusion of heat and mass through the model network.</a:t>
            </a: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Framework: The ClearWater framework links all the components together and performs the water quality compute sequence.</a:t>
            </a: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Currently design is based on decoupled modeling, i.e., the flows are pre-computed by the hydro models.</a:t>
            </a:r>
          </a:p>
        </p:txBody>
      </p:sp>
      <p:pic>
        <p:nvPicPr>
          <p:cNvPr id="6" name="Picture 5" descr="A picture containing tree, outdoor, nature, rock&#10;&#10;Description automatically generated">
            <a:extLst>
              <a:ext uri="{FF2B5EF4-FFF2-40B4-BE49-F238E27FC236}">
                <a16:creationId xmlns:a16="http://schemas.microsoft.com/office/drawing/2014/main" id="{698DCF9B-0573-0156-C4A6-0179C464160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1464" y="785426"/>
            <a:ext cx="3468231" cy="520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8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698"/>
    </mc:Choice>
    <mc:Fallback xmlns="">
      <p:transition spd="slow" advTm="70698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61619"/>
            <a:ext cx="11817927" cy="769401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ClearWater-Riverine Example:</a:t>
            </a:r>
            <a:b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</a:br>
            <a:r>
              <a:rPr lang="en-US" sz="20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E. Coli Transport in the Ohio River</a:t>
            </a:r>
          </a:p>
        </p:txBody>
      </p:sp>
      <p:pic>
        <p:nvPicPr>
          <p:cNvPr id="19" name="Picture 18" descr="A picture containing map&#10;&#10;Description automatically generated">
            <a:extLst>
              <a:ext uri="{FF2B5EF4-FFF2-40B4-BE49-F238E27FC236}">
                <a16:creationId xmlns:a16="http://schemas.microsoft.com/office/drawing/2014/main" id="{F4C9C7F1-FFA3-F9E2-BBFC-7789EBB8E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070" y="1050180"/>
            <a:ext cx="10275860" cy="513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20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61619"/>
            <a:ext cx="11799522" cy="769401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ClearWater-Riverine Example:</a:t>
            </a:r>
            <a:b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</a:br>
            <a:r>
              <a:rPr lang="en-US" sz="20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Comparison of ClearWater-Riverine with the EFDC Model</a:t>
            </a:r>
            <a:endParaRPr lang="en-US" sz="24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pic>
        <p:nvPicPr>
          <p:cNvPr id="14" name="Picture 13" descr="A picture containing diagram&#10;&#10;Description automatically generated">
            <a:extLst>
              <a:ext uri="{FF2B5EF4-FFF2-40B4-BE49-F238E27FC236}">
                <a16:creationId xmlns:a16="http://schemas.microsoft.com/office/drawing/2014/main" id="{AFD5DB90-3585-4176-588C-7343AD148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10" y="1342139"/>
            <a:ext cx="11414950" cy="472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530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7"/>
          <p:cNvSpPr txBox="1">
            <a:spLocks noGrp="1"/>
          </p:cNvSpPr>
          <p:nvPr>
            <p:ph type="title"/>
          </p:nvPr>
        </p:nvSpPr>
        <p:spPr>
          <a:xfrm>
            <a:off x="0" y="243941"/>
            <a:ext cx="12192000" cy="51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HEC-ResSim Water Quality</a:t>
            </a:r>
            <a:endParaRPr sz="24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26" name="Google Shape;426;p17"/>
          <p:cNvSpPr txBox="1">
            <a:spLocks noGrp="1"/>
          </p:cNvSpPr>
          <p:nvPr>
            <p:ph type="body" idx="1"/>
          </p:nvPr>
        </p:nvSpPr>
        <p:spPr>
          <a:xfrm>
            <a:off x="319050" y="787501"/>
            <a:ext cx="5776274" cy="5077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Develop fully integrated water quality capabilities into HEC-ResSim (Reservoir System Simulation)</a:t>
            </a:r>
            <a:endParaRPr dirty="0"/>
          </a:p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HEC-ResSim simulates reservoir operations at one or more reservoirs for:</a:t>
            </a:r>
            <a:endParaRPr dirty="0"/>
          </a:p>
          <a:p>
            <a:pPr marL="571500" lvl="1" indent="-21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Char char="•"/>
            </a:pPr>
            <a:r>
              <a:rPr lang="en-US" sz="2000" b="0" dirty="0"/>
              <a:t>Flood management</a:t>
            </a:r>
            <a:endParaRPr dirty="0"/>
          </a:p>
          <a:p>
            <a:pPr marL="571500" lvl="1" indent="-21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Char char="•"/>
            </a:pPr>
            <a:r>
              <a:rPr lang="en-US" sz="2000" b="0" dirty="0"/>
              <a:t>Low flow augmentation</a:t>
            </a:r>
            <a:endParaRPr dirty="0"/>
          </a:p>
          <a:p>
            <a:pPr marL="571500" lvl="1" indent="-21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Char char="•"/>
            </a:pPr>
            <a:r>
              <a:rPr lang="en-US" sz="2000" b="0" dirty="0"/>
              <a:t>Water supply</a:t>
            </a:r>
            <a:endParaRPr dirty="0"/>
          </a:p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Applications:</a:t>
            </a:r>
            <a:endParaRPr dirty="0"/>
          </a:p>
          <a:p>
            <a:pPr marL="571500" lvl="1" indent="-21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Char char="•"/>
            </a:pPr>
            <a:r>
              <a:rPr lang="en-US" sz="2000" b="0" dirty="0"/>
              <a:t>Planning studies</a:t>
            </a:r>
            <a:endParaRPr dirty="0"/>
          </a:p>
          <a:p>
            <a:pPr marL="571500" lvl="1" indent="-21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Char char="•"/>
            </a:pPr>
            <a:r>
              <a:rPr lang="en-US" sz="2000" b="0" dirty="0"/>
              <a:t>Detailed reservoir regulation plan investigations</a:t>
            </a:r>
            <a:endParaRPr dirty="0"/>
          </a:p>
          <a:p>
            <a:pPr marL="571500" lvl="1" indent="-21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Char char="•"/>
            </a:pPr>
            <a:r>
              <a:rPr lang="en-US" sz="2000" b="0" dirty="0"/>
              <a:t>Real-time decision support</a:t>
            </a:r>
            <a:endParaRPr dirty="0"/>
          </a:p>
        </p:txBody>
      </p:sp>
      <p:pic>
        <p:nvPicPr>
          <p:cNvPr id="427" name="Google Shape;427;p17" descr="A collage of HEC-ResSim windows depicting plots, data tables, maps, and editors.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3" r="17566" b="1"/>
          <a:stretch/>
        </p:blipFill>
        <p:spPr>
          <a:xfrm>
            <a:off x="6132553" y="766119"/>
            <a:ext cx="5678615" cy="5504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7"/>
          <p:cNvSpPr txBox="1">
            <a:spLocks noGrp="1"/>
          </p:cNvSpPr>
          <p:nvPr>
            <p:ph type="title"/>
          </p:nvPr>
        </p:nvSpPr>
        <p:spPr>
          <a:xfrm>
            <a:off x="0" y="243941"/>
            <a:ext cx="12192000" cy="51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Integrating Water Quality in Reservoir Release Decision-Making</a:t>
            </a:r>
            <a:endParaRPr sz="24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C382C0-2D51-CA86-BEEB-CBCDCD92A59D}"/>
              </a:ext>
            </a:extLst>
          </p:cNvPr>
          <p:cNvSpPr txBox="1"/>
          <p:nvPr/>
        </p:nvSpPr>
        <p:spPr>
          <a:xfrm>
            <a:off x="316752" y="810685"/>
            <a:ext cx="342153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Old Approach: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WQ was simulated </a:t>
            </a:r>
            <a:r>
              <a:rPr lang="en-US" u="sng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computing the hydrology and release decisions.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WQ operation rules were specified </a:t>
            </a:r>
            <a:r>
              <a:rPr lang="en-US" u="sng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indirectly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(using stage and flow) to meet environmental objectives.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Environmental objectives were often combined with other objectives, like navigation, flood control, or hydropower.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the desired environmental benefits of an alternative are not achieved, new guesses need to be made, and the simulation recomputed. </a:t>
            </a:r>
            <a:r>
              <a:rPr lang="en-US" u="sng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stage has often been neglected.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67A181-CA64-559C-5BDD-29A9932A5F64}"/>
              </a:ext>
            </a:extLst>
          </p:cNvPr>
          <p:cNvSpPr txBox="1"/>
          <p:nvPr/>
        </p:nvSpPr>
        <p:spPr>
          <a:xfrm>
            <a:off x="8342754" y="810685"/>
            <a:ext cx="34951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Approach: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WQ is simulated in parallel with the hydrology and release decisions.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WQ operation rules can be specified </a:t>
            </a:r>
            <a:r>
              <a:rPr lang="en-US" u="sng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directly</a:t>
            </a:r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(temperature, concentration, or load) to meet environmental objectives.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Environmental objectives can be specified and managed independently of other objectives, clarifying the environmental impacts of operation decisions.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3366EC-646D-D92D-9B64-2C8572CA2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600" y="1099796"/>
            <a:ext cx="1613950" cy="51591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ED5462-7425-15A0-A8DB-61E7D8569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913" y="1048064"/>
            <a:ext cx="3145132" cy="43038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BFBF6D-6F54-5383-D315-3801F4E60CAB}"/>
              </a:ext>
            </a:extLst>
          </p:cNvPr>
          <p:cNvSpPr txBox="1"/>
          <p:nvPr/>
        </p:nvSpPr>
        <p:spPr>
          <a:xfrm>
            <a:off x="3443969" y="760598"/>
            <a:ext cx="166387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Old Approach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8884A1-0442-511A-D4DD-3FEAA012FF97}"/>
              </a:ext>
            </a:extLst>
          </p:cNvPr>
          <p:cNvSpPr txBox="1"/>
          <p:nvPr/>
        </p:nvSpPr>
        <p:spPr>
          <a:xfrm>
            <a:off x="5568599" y="751579"/>
            <a:ext cx="166387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New Approach</a:t>
            </a:r>
          </a:p>
        </p:txBody>
      </p:sp>
    </p:spTree>
    <p:extLst>
      <p:ext uri="{BB962C8B-B14F-4D97-AF65-F5344CB8AC3E}">
        <p14:creationId xmlns:p14="http://schemas.microsoft.com/office/powerpoint/2010/main" val="3641550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SurfCHLA_r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48518" y="979623"/>
            <a:ext cx="6375041" cy="5055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231819" y="268532"/>
            <a:ext cx="1175841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defTabSz="977900"/>
            <a:r>
              <a:rPr lang="en-US" sz="3200" b="1" dirty="0">
                <a:solidFill>
                  <a:srgbClr val="00B050"/>
                </a:solidFill>
                <a:latin typeface="Arial" pitchFamily="34" charset="0"/>
              </a:rPr>
              <a:t>CE-QUAL-ICM</a:t>
            </a:r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451830" y="1351212"/>
            <a:ext cx="4670924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66713" indent="-366713" defTabSz="977900">
              <a:spcBef>
                <a:spcPct val="20000"/>
              </a:spcBef>
              <a:buClr>
                <a:schemeClr val="tx1"/>
              </a:buClr>
              <a:buSzPct val="120000"/>
              <a:buFontTx/>
              <a:buChar char="•"/>
            </a:pPr>
            <a:r>
              <a:rPr lang="en-US" sz="2000" dirty="0">
                <a:latin typeface="Arial" pitchFamily="34" charset="0"/>
              </a:rPr>
              <a:t>Fully 3D, time-variable; link to hydrodynamics</a:t>
            </a:r>
          </a:p>
          <a:p>
            <a:pPr marL="366713" indent="-366713" defTabSz="977900">
              <a:spcBef>
                <a:spcPct val="20000"/>
              </a:spcBef>
              <a:buClr>
                <a:schemeClr val="tx1"/>
              </a:buClr>
              <a:buSzPct val="120000"/>
              <a:buFontTx/>
              <a:buChar char="•"/>
            </a:pPr>
            <a:r>
              <a:rPr lang="en-US" sz="2000" dirty="0">
                <a:latin typeface="Arial" pitchFamily="34" charset="0"/>
              </a:rPr>
              <a:t>Developed through Chesapeake Bay study, now generalized, public domain, applied to many other sites</a:t>
            </a:r>
          </a:p>
          <a:p>
            <a:pPr marL="366713" indent="-366713" defTabSz="977900">
              <a:spcBef>
                <a:spcPct val="20000"/>
              </a:spcBef>
              <a:buClr>
                <a:schemeClr val="tx1"/>
              </a:buClr>
              <a:buSzPct val="120000"/>
              <a:buFontTx/>
              <a:buChar char="•"/>
            </a:pPr>
            <a:r>
              <a:rPr lang="en-US" sz="2000" dirty="0">
                <a:latin typeface="Arial" pitchFamily="34" charset="0"/>
              </a:rPr>
              <a:t>Full suite of nutrients and trophic interactions</a:t>
            </a:r>
          </a:p>
          <a:p>
            <a:pPr marL="366713" indent="-366713" defTabSz="977900">
              <a:spcBef>
                <a:spcPct val="20000"/>
              </a:spcBef>
              <a:buClr>
                <a:schemeClr val="tx1"/>
              </a:buClr>
              <a:buSzPct val="120000"/>
              <a:buFontTx/>
              <a:buChar char="•"/>
            </a:pPr>
            <a:r>
              <a:rPr lang="en-US" sz="2000" dirty="0">
                <a:latin typeface="Arial" pitchFamily="34" charset="0"/>
              </a:rPr>
              <a:t>Includes SAV, benthos, zooplankton, sediment diagenesis</a:t>
            </a:r>
          </a:p>
          <a:p>
            <a:pPr marL="366713" indent="-366713" defTabSz="977900">
              <a:spcBef>
                <a:spcPct val="20000"/>
              </a:spcBef>
              <a:buClr>
                <a:schemeClr val="tx1"/>
              </a:buClr>
              <a:buSzPct val="120000"/>
              <a:buFontTx/>
              <a:buChar char="•"/>
            </a:pPr>
            <a:r>
              <a:rPr lang="en-US" sz="2000" dirty="0">
                <a:latin typeface="Arial" pitchFamily="34" charset="0"/>
              </a:rPr>
              <a:t>Conventional pollutants and contaminants (ICM/TOXI)</a:t>
            </a:r>
          </a:p>
        </p:txBody>
      </p:sp>
    </p:spTree>
    <p:extLst>
      <p:ext uri="{BB962C8B-B14F-4D97-AF65-F5344CB8AC3E}">
        <p14:creationId xmlns:p14="http://schemas.microsoft.com/office/powerpoint/2010/main" val="2779220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7"/>
          <p:cNvSpPr txBox="1">
            <a:spLocks noGrp="1"/>
          </p:cNvSpPr>
          <p:nvPr>
            <p:ph type="title"/>
          </p:nvPr>
        </p:nvSpPr>
        <p:spPr>
          <a:xfrm>
            <a:off x="218940" y="270635"/>
            <a:ext cx="11771291" cy="461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Integrating Water Quality in Reservoir Release Decision-Making</a:t>
            </a:r>
            <a:endParaRPr sz="24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C382C0-2D51-CA86-BEEB-CBCDCD92A59D}"/>
              </a:ext>
            </a:extLst>
          </p:cNvPr>
          <p:cNvSpPr txBox="1"/>
          <p:nvPr/>
        </p:nvSpPr>
        <p:spPr>
          <a:xfrm>
            <a:off x="531904" y="904814"/>
            <a:ext cx="67698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HEC-ResSim-WQ Integration: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Flow Engine computes the system flows based on input data and routing parameters.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Water Engine computes: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1-D vertical hydrodynamics and water quality in the reservoirs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1-D longitudinal flows in the rivers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Decision Engine evaluates all the specified rules based on the system flows and water quality.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ResSim then computes the releases.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During the simulation, flow and water quality information is saved for post-processing, visualization, and analysis.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555F19-585C-7A63-807F-BEB87E547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506" y="810684"/>
            <a:ext cx="3724836" cy="540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23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1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0509" y="3956479"/>
            <a:ext cx="2829003" cy="196515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47" name="Google Shape;447;p19"/>
          <p:cNvSpPr txBox="1">
            <a:spLocks noGrp="1"/>
          </p:cNvSpPr>
          <p:nvPr>
            <p:ph type="title"/>
          </p:nvPr>
        </p:nvSpPr>
        <p:spPr>
          <a:xfrm>
            <a:off x="193964" y="249198"/>
            <a:ext cx="11748653" cy="46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HEC-ResSim Water Quality Modeling User Interface</a:t>
            </a:r>
            <a:endParaRPr sz="24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pic>
        <p:nvPicPr>
          <p:cNvPr id="448" name="Google Shape;448;p19" descr="C:\Users\q0heclo9\AppData\Local\Temp\1\SNAGHTML2f6ccb17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219" y="1182302"/>
            <a:ext cx="3250541" cy="217786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9" name="Google Shape;449;p19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42795" y="4598249"/>
            <a:ext cx="2144193" cy="160668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0" name="Google Shape;450;p19"/>
          <p:cNvSpPr txBox="1"/>
          <p:nvPr/>
        </p:nvSpPr>
        <p:spPr>
          <a:xfrm>
            <a:off x="4320509" y="3579376"/>
            <a:ext cx="362200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/>
          </a:p>
        </p:txBody>
      </p:sp>
      <p:sp>
        <p:nvSpPr>
          <p:cNvPr id="451" name="Google Shape;451;p19"/>
          <p:cNvSpPr txBox="1"/>
          <p:nvPr/>
        </p:nvSpPr>
        <p:spPr>
          <a:xfrm>
            <a:off x="4320509" y="822311"/>
            <a:ext cx="366647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Specifying Boundary Conditions</a:t>
            </a:r>
            <a:endParaRPr dirty="0"/>
          </a:p>
        </p:txBody>
      </p:sp>
      <p:sp>
        <p:nvSpPr>
          <p:cNvPr id="452" name="Google Shape;452;p19"/>
          <p:cNvSpPr txBox="1"/>
          <p:nvPr/>
        </p:nvSpPr>
        <p:spPr>
          <a:xfrm>
            <a:off x="637872" y="819610"/>
            <a:ext cx="32358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 Geometry</a:t>
            </a:r>
            <a:endParaRPr dirty="0"/>
          </a:p>
        </p:txBody>
      </p:sp>
      <p:sp>
        <p:nvSpPr>
          <p:cNvPr id="453" name="Google Shape;453;p19"/>
          <p:cNvSpPr txBox="1"/>
          <p:nvPr/>
        </p:nvSpPr>
        <p:spPr>
          <a:xfrm>
            <a:off x="676130" y="3577800"/>
            <a:ext cx="318401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Constituent Relation Parameters</a:t>
            </a:r>
            <a:endParaRPr dirty="0"/>
          </a:p>
        </p:txBody>
      </p:sp>
      <p:sp>
        <p:nvSpPr>
          <p:cNvPr id="454" name="Google Shape;454;p19"/>
          <p:cNvSpPr txBox="1"/>
          <p:nvPr/>
        </p:nvSpPr>
        <p:spPr>
          <a:xfrm>
            <a:off x="8397827" y="830623"/>
            <a:ext cx="318553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Operating Rule Priorities</a:t>
            </a:r>
            <a:endParaRPr dirty="0"/>
          </a:p>
        </p:txBody>
      </p:sp>
      <p:sp>
        <p:nvSpPr>
          <p:cNvPr id="455" name="Google Shape;455;p19"/>
          <p:cNvSpPr txBox="1"/>
          <p:nvPr/>
        </p:nvSpPr>
        <p:spPr>
          <a:xfrm>
            <a:off x="8402878" y="3576128"/>
            <a:ext cx="318401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Scripted Rules and State Variables</a:t>
            </a:r>
            <a:endParaRPr dirty="0"/>
          </a:p>
        </p:txBody>
      </p:sp>
      <p:pic>
        <p:nvPicPr>
          <p:cNvPr id="456" name="Google Shape;456;p19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5300" y="1727779"/>
            <a:ext cx="1251575" cy="1404244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7" name="Google Shape;457;p19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7873" y="3949302"/>
            <a:ext cx="3250541" cy="226280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8" name="Google Shape;458;p19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4606" y="1177686"/>
            <a:ext cx="3637904" cy="208873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9" name="Google Shape;459;p19"/>
          <p:cNvPicPr preferRelativeResize="0"/>
          <p:nvPr/>
        </p:nvPicPr>
        <p:blipFill rotWithShape="1"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78004" y="1178672"/>
            <a:ext cx="3205358" cy="207685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60" name="Google Shape;460;p19"/>
          <p:cNvPicPr preferRelativeResize="0"/>
          <p:nvPr/>
        </p:nvPicPr>
        <p:blipFill rotWithShape="1"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97827" y="3946922"/>
            <a:ext cx="3184011" cy="2265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0"/>
          <p:cNvSpPr txBox="1">
            <a:spLocks noGrp="1"/>
          </p:cNvSpPr>
          <p:nvPr>
            <p:ph type="title"/>
          </p:nvPr>
        </p:nvSpPr>
        <p:spPr>
          <a:xfrm>
            <a:off x="212942" y="265822"/>
            <a:ext cx="11773112" cy="1015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Temperature and Dissolved Oxygen Simulation with HEC-ResSim</a:t>
            </a:r>
            <a:b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</a:br>
            <a:r>
              <a:rPr lang="en-US" sz="1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Russian River, California</a:t>
            </a:r>
            <a:br>
              <a:rPr lang="en-US" sz="1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</a:br>
            <a:r>
              <a:rPr lang="en-US" sz="1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Prepared by RMA for the Sonoma County Water Agency</a:t>
            </a:r>
            <a:endParaRPr sz="24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grpSp>
        <p:nvGrpSpPr>
          <p:cNvPr id="467" name="Google Shape;467;p20"/>
          <p:cNvGrpSpPr/>
          <p:nvPr/>
        </p:nvGrpSpPr>
        <p:grpSpPr>
          <a:xfrm>
            <a:off x="7360391" y="1282169"/>
            <a:ext cx="3509876" cy="4996049"/>
            <a:chOff x="3383280" y="974318"/>
            <a:chExt cx="3672408" cy="5227401"/>
          </a:xfrm>
        </p:grpSpPr>
        <p:pic>
          <p:nvPicPr>
            <p:cNvPr id="468" name="Google Shape;468;p20"/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83280" y="974318"/>
              <a:ext cx="3672408" cy="5227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" name="Google Shape;469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83280" y="974319"/>
              <a:ext cx="3672408" cy="522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pic>
        <p:nvPicPr>
          <p:cNvPr id="470" name="Google Shape;470;p20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75001" y="5376049"/>
            <a:ext cx="966548" cy="88913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20"/>
          <p:cNvSpPr/>
          <p:nvPr/>
        </p:nvSpPr>
        <p:spPr>
          <a:xfrm rot="10800000" flipH="1">
            <a:off x="7688944" y="5800269"/>
            <a:ext cx="91440" cy="9144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472" name="Google Shape;472;p20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287" y="4197304"/>
            <a:ext cx="3092649" cy="1676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20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3677" y="4207530"/>
            <a:ext cx="3092647" cy="1696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20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0768" y="1793631"/>
            <a:ext cx="3088181" cy="1676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20"/>
          <p:cNvPicPr preferRelativeResize="0"/>
          <p:nvPr/>
        </p:nvPicPr>
        <p:blipFill rotWithShape="1"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563" y="1793631"/>
            <a:ext cx="3088181" cy="1676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20"/>
          <p:cNvPicPr preferRelativeResize="0"/>
          <p:nvPr/>
        </p:nvPicPr>
        <p:blipFill rotWithShape="1"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76957" y="2471614"/>
            <a:ext cx="1986617" cy="1020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20"/>
          <p:cNvPicPr preferRelativeResize="0"/>
          <p:nvPr/>
        </p:nvPicPr>
        <p:blipFill rotWithShape="1">
          <a:blip r:embed="rId1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76958" y="3669132"/>
            <a:ext cx="1986618" cy="10201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8" name="Google Shape;478;p20"/>
          <p:cNvCxnSpPr/>
          <p:nvPr/>
        </p:nvCxnSpPr>
        <p:spPr>
          <a:xfrm flipH="1">
            <a:off x="7132164" y="2173582"/>
            <a:ext cx="1368300" cy="432000"/>
          </a:xfrm>
          <a:prstGeom prst="bentConnector3">
            <a:avLst>
              <a:gd name="adj1" fmla="val 50000"/>
            </a:avLst>
          </a:prstGeom>
          <a:noFill/>
          <a:ln w="5715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9" name="Google Shape;479;p20"/>
          <p:cNvCxnSpPr>
            <a:cxnSpLocks/>
          </p:cNvCxnSpPr>
          <p:nvPr/>
        </p:nvCxnSpPr>
        <p:spPr>
          <a:xfrm rot="10800000" flipV="1">
            <a:off x="7132236" y="4601450"/>
            <a:ext cx="1980544" cy="432000"/>
          </a:xfrm>
          <a:prstGeom prst="bentConnector3">
            <a:avLst>
              <a:gd name="adj1" fmla="val 50000"/>
            </a:avLst>
          </a:prstGeom>
          <a:noFill/>
          <a:ln w="5715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0" name="Google Shape;480;p20"/>
          <p:cNvCxnSpPr>
            <a:endCxn id="477" idx="2"/>
          </p:cNvCxnSpPr>
          <p:nvPr/>
        </p:nvCxnSpPr>
        <p:spPr>
          <a:xfrm rot="10800000" flipH="1">
            <a:off x="10228567" y="4689261"/>
            <a:ext cx="641700" cy="492000"/>
          </a:xfrm>
          <a:prstGeom prst="bentConnector2">
            <a:avLst/>
          </a:prstGeom>
          <a:noFill/>
          <a:ln w="5715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81" name="Google Shape;481;p20"/>
          <p:cNvSpPr txBox="1"/>
          <p:nvPr/>
        </p:nvSpPr>
        <p:spPr>
          <a:xfrm>
            <a:off x="999675" y="1433757"/>
            <a:ext cx="266429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Temperature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2" name="Google Shape;482;p20"/>
          <p:cNvSpPr txBox="1"/>
          <p:nvPr/>
        </p:nvSpPr>
        <p:spPr>
          <a:xfrm>
            <a:off x="4234835" y="1454494"/>
            <a:ext cx="266429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Dissolved Oxygen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3" name="Google Shape;483;p20"/>
          <p:cNvSpPr txBox="1"/>
          <p:nvPr/>
        </p:nvSpPr>
        <p:spPr>
          <a:xfrm rot="-5400000">
            <a:off x="-829557" y="4864314"/>
            <a:ext cx="266429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Lake Sonoma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4" name="Google Shape;484;p20"/>
          <p:cNvSpPr txBox="1"/>
          <p:nvPr/>
        </p:nvSpPr>
        <p:spPr>
          <a:xfrm rot="-5400000">
            <a:off x="-829557" y="2436353"/>
            <a:ext cx="266429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Lake Mendocino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5" name="Google Shape;485;p20"/>
          <p:cNvSpPr txBox="1"/>
          <p:nvPr/>
        </p:nvSpPr>
        <p:spPr>
          <a:xfrm>
            <a:off x="10166571" y="3161949"/>
            <a:ext cx="1407387" cy="2154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r>
              <a:rPr lang="en-US" sz="1400" b="0" i="0" u="none" strike="noStrike" cap="none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Temperature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6" name="Google Shape;486;p20"/>
          <p:cNvSpPr txBox="1"/>
          <p:nvPr/>
        </p:nvSpPr>
        <p:spPr>
          <a:xfrm>
            <a:off x="10166570" y="4366095"/>
            <a:ext cx="1407387" cy="2154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Dissolved Oxygen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87" name="Google Shape;487;p20"/>
          <p:cNvCxnSpPr/>
          <p:nvPr/>
        </p:nvCxnSpPr>
        <p:spPr>
          <a:xfrm>
            <a:off x="1976308" y="2824035"/>
            <a:ext cx="0" cy="504056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88" name="Google Shape;488;p20"/>
          <p:cNvCxnSpPr/>
          <p:nvPr/>
        </p:nvCxnSpPr>
        <p:spPr>
          <a:xfrm rot="10800000">
            <a:off x="1638273" y="3304281"/>
            <a:ext cx="1821631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89" name="Google Shape;489;p20"/>
          <p:cNvCxnSpPr/>
          <p:nvPr/>
        </p:nvCxnSpPr>
        <p:spPr>
          <a:xfrm>
            <a:off x="1910208" y="5228875"/>
            <a:ext cx="0" cy="504056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90" name="Google Shape;490;p20"/>
          <p:cNvCxnSpPr/>
          <p:nvPr/>
        </p:nvCxnSpPr>
        <p:spPr>
          <a:xfrm rot="10800000">
            <a:off x="1665040" y="5654352"/>
            <a:ext cx="1821631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91" name="Google Shape;491;p20"/>
          <p:cNvCxnSpPr/>
          <p:nvPr/>
        </p:nvCxnSpPr>
        <p:spPr>
          <a:xfrm>
            <a:off x="5207142" y="2862131"/>
            <a:ext cx="0" cy="473103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92" name="Google Shape;492;p20"/>
          <p:cNvCxnSpPr/>
          <p:nvPr/>
        </p:nvCxnSpPr>
        <p:spPr>
          <a:xfrm rot="10800000">
            <a:off x="4945304" y="3311424"/>
            <a:ext cx="1821631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93" name="Google Shape;493;p20"/>
          <p:cNvCxnSpPr/>
          <p:nvPr/>
        </p:nvCxnSpPr>
        <p:spPr>
          <a:xfrm>
            <a:off x="5393459" y="5267544"/>
            <a:ext cx="0" cy="473103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94" name="Google Shape;494;p20"/>
          <p:cNvCxnSpPr/>
          <p:nvPr/>
        </p:nvCxnSpPr>
        <p:spPr>
          <a:xfrm rot="10800000">
            <a:off x="4955405" y="5666833"/>
            <a:ext cx="1821631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061" y="265737"/>
            <a:ext cx="11758411" cy="523180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LTFATE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659761" y="1250326"/>
            <a:ext cx="8862277" cy="4598141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b="0" dirty="0"/>
              <a:t>DOER’s Long-term Fate model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b="0" dirty="0"/>
              <a:t>Fully integrated 3D Hydrodynamic, Salinity, Temperature, Sediment Transport, Contaminant Transport and Water Quality Modeling System.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b="0" dirty="0"/>
              <a:t>Simulates the current- and wave-driven transport of multiple classes of cohesive and noncohesive sediments.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b="0" dirty="0"/>
              <a:t>Simulates the transport and fate of multiple organic and metal contaminants.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b="0" dirty="0"/>
              <a:t>The kinetic processes included in the LTFATE water quality model are derived from the CE-QUAL-ICM water quality model (Cerco and Cole, 1995) as described in Park et al. (1995). 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917914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18941" y="256118"/>
            <a:ext cx="11758411" cy="523180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Sediment Transport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2215165" y="830985"/>
            <a:ext cx="7804597" cy="5505343"/>
            <a:chOff x="0" y="0"/>
            <a:chExt cx="8458200" cy="5700542"/>
          </a:xfrm>
        </p:grpSpPr>
        <p:pic>
          <p:nvPicPr>
            <p:cNvPr id="14" name="Picture 13" descr="Jmse 02 00123 g004 102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41927"/>
              <a:ext cx="8458200" cy="5444472"/>
            </a:xfrm>
            <a:prstGeom prst="rect">
              <a:avLst/>
            </a:prstGeom>
            <a:noFill/>
          </p:spPr>
        </p:pic>
        <p:grpSp>
          <p:nvGrpSpPr>
            <p:cNvPr id="17" name="Group 16"/>
            <p:cNvGrpSpPr/>
            <p:nvPr/>
          </p:nvGrpSpPr>
          <p:grpSpPr>
            <a:xfrm>
              <a:off x="1219200" y="2209801"/>
              <a:ext cx="946770" cy="914401"/>
              <a:chOff x="1219200" y="2209799"/>
              <a:chExt cx="1248522" cy="1496101"/>
            </a:xfrm>
          </p:grpSpPr>
          <p:sp>
            <p:nvSpPr>
              <p:cNvPr id="21" name="Curved Down Arrow 20"/>
              <p:cNvSpPr/>
              <p:nvPr/>
            </p:nvSpPr>
            <p:spPr>
              <a:xfrm>
                <a:off x="1251570" y="2209799"/>
                <a:ext cx="1216152" cy="731520"/>
              </a:xfrm>
              <a:prstGeom prst="curvedDownArrow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Curved Down Arrow 21"/>
              <p:cNvSpPr/>
              <p:nvPr/>
            </p:nvSpPr>
            <p:spPr>
              <a:xfrm rot="10800000">
                <a:off x="1219200" y="2974380"/>
                <a:ext cx="1216152" cy="731520"/>
              </a:xfrm>
              <a:prstGeom prst="curvedDownArrow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TextBox 7"/>
            <p:cNvSpPr txBox="1"/>
            <p:nvPr/>
          </p:nvSpPr>
          <p:spPr>
            <a:xfrm>
              <a:off x="457176" y="0"/>
              <a:ext cx="725604" cy="4714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lnSpc>
                  <a:spcPts val="1600"/>
                </a:lnSpc>
                <a:spcAft>
                  <a:spcPts val="1600"/>
                </a:spcAft>
              </a:pPr>
              <a:r>
                <a:rPr lang="en-US" sz="1200" b="1">
                  <a:solidFill>
                    <a:srgbClr val="000000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Waves</a:t>
              </a:r>
              <a:br>
                <a:rPr lang="en-US" sz="1200" b="1">
                  <a:solidFill>
                    <a:srgbClr val="000000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1200" b="1">
                  <a:solidFill>
                    <a:srgbClr val="000000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Current</a:t>
              </a:r>
              <a:endParaRPr lang="en-US" sz="120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9" name="TextBox 9"/>
            <p:cNvSpPr txBox="1"/>
            <p:nvPr/>
          </p:nvSpPr>
          <p:spPr>
            <a:xfrm>
              <a:off x="4026181" y="228598"/>
              <a:ext cx="1414708" cy="27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lnSpc>
                  <a:spcPts val="1600"/>
                </a:lnSpc>
                <a:spcAft>
                  <a:spcPts val="1600"/>
                </a:spcAft>
              </a:pPr>
              <a:r>
                <a:rPr lang="en-US" sz="1200" b="1">
                  <a:solidFill>
                    <a:srgbClr val="000000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Mixed Sediments</a:t>
              </a:r>
              <a:endParaRPr lang="en-US" sz="120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0" name="TextBox 10"/>
            <p:cNvSpPr txBox="1"/>
            <p:nvPr/>
          </p:nvSpPr>
          <p:spPr>
            <a:xfrm>
              <a:off x="5638767" y="5421550"/>
              <a:ext cx="1690035" cy="27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lnSpc>
                  <a:spcPts val="1600"/>
                </a:lnSpc>
                <a:spcAft>
                  <a:spcPts val="1600"/>
                </a:spcAft>
              </a:pPr>
              <a:r>
                <a:rPr lang="en-US" sz="1200" b="1">
                  <a:solidFill>
                    <a:srgbClr val="000000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Shrestha </a:t>
              </a:r>
              <a:r>
                <a:rPr lang="en-US" sz="1200" b="1" i="1">
                  <a:solidFill>
                    <a:srgbClr val="000000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et al</a:t>
              </a:r>
              <a:r>
                <a:rPr lang="en-US" sz="1200" b="1">
                  <a:solidFill>
                    <a:srgbClr val="000000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. (2014)</a:t>
              </a:r>
              <a:endParaRPr lang="en-US" sz="120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197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8941" y="259827"/>
            <a:ext cx="11758411" cy="523180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Contaminant Transport Model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9102" y="1070215"/>
            <a:ext cx="8119992" cy="515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32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083374" y="871714"/>
            <a:ext cx="6748669" cy="53812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9A10E8-E50B-4592-BE64-8DAB02F0EC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6841" y="1481384"/>
            <a:ext cx="5930877" cy="36465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8409" y="248510"/>
            <a:ext cx="1176818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defTabSz="977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rgbClr val="00B050"/>
                </a:solidFill>
                <a:latin typeface="Arial" pitchFamily="34" charset="0"/>
                <a:sym typeface="Arial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Groundwater Quality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09919" y="948989"/>
            <a:ext cx="5930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FRESCO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96841" y="5175764"/>
            <a:ext cx="59308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System of 1D, lumped parameter models</a:t>
            </a:r>
          </a:p>
          <a:p>
            <a:r>
              <a:rPr lang="en-US" sz="1600" dirty="0"/>
              <a:t>Applied for screening worst case scenarios aligned to ORAP</a:t>
            </a:r>
          </a:p>
          <a:p>
            <a:r>
              <a:rPr lang="en-US" sz="1600" dirty="0"/>
              <a:t>Current continued development of constituent databases and exploration of application for PFAS</a:t>
            </a:r>
          </a:p>
        </p:txBody>
      </p:sp>
      <p:sp>
        <p:nvSpPr>
          <p:cNvPr id="9" name="Rectangle 8"/>
          <p:cNvSpPr/>
          <p:nvPr/>
        </p:nvSpPr>
        <p:spPr>
          <a:xfrm>
            <a:off x="435174" y="871714"/>
            <a:ext cx="4372665" cy="538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8508" y="948989"/>
            <a:ext cx="425054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Off-the-shelf hydro and </a:t>
            </a:r>
            <a:r>
              <a:rPr lang="en-US" dirty="0" err="1"/>
              <a:t>BioGeoChem</a:t>
            </a:r>
            <a:r>
              <a:rPr lang="en-US" dirty="0"/>
              <a:t> models used for applications</a:t>
            </a:r>
          </a:p>
          <a:p>
            <a:r>
              <a:rPr lang="en-US" dirty="0"/>
              <a:t>	MODFLOW</a:t>
            </a:r>
          </a:p>
          <a:p>
            <a:r>
              <a:rPr lang="en-US" dirty="0"/>
              <a:t>	</a:t>
            </a:r>
            <a:r>
              <a:rPr lang="en-US" dirty="0" err="1"/>
              <a:t>FemWater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HydroGeoSphere</a:t>
            </a:r>
            <a:endParaRPr lang="en-US" dirty="0"/>
          </a:p>
          <a:p>
            <a:r>
              <a:rPr lang="en-US" dirty="0"/>
              <a:t>	PHREEQC+</a:t>
            </a:r>
          </a:p>
          <a:p>
            <a:r>
              <a:rPr lang="en-US" dirty="0"/>
              <a:t>	MINEQL+</a:t>
            </a:r>
          </a:p>
          <a:p>
            <a:r>
              <a:rPr lang="en-US" dirty="0"/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choice largely driven by customer history and the </a:t>
            </a:r>
            <a:r>
              <a:rPr lang="en-US" dirty="0" err="1"/>
              <a:t>BioGeoChem</a:t>
            </a:r>
            <a:r>
              <a:rPr lang="en-US" dirty="0"/>
              <a:t> processes needed for the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Interest in improved GW/SW </a:t>
            </a:r>
            <a:r>
              <a:rPr lang="en-US" dirty="0" err="1"/>
              <a:t>BioGeoChem</a:t>
            </a:r>
            <a:r>
              <a:rPr lang="en-US" dirty="0"/>
              <a:t>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Interest in developing PFAS workflow, MEPAS replacement</a:t>
            </a:r>
          </a:p>
        </p:txBody>
      </p:sp>
    </p:spTree>
    <p:extLst>
      <p:ext uri="{BB962C8B-B14F-4D97-AF65-F5344CB8AC3E}">
        <p14:creationId xmlns:p14="http://schemas.microsoft.com/office/powerpoint/2010/main" val="3387404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0229A6-6247-4613-5083-4CE1FEE42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393" y="347730"/>
            <a:ext cx="11304715" cy="585550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" name="Rectangle 3">
            <a:hlinkClick r:id="rId4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8A391FA-0A75-3C4A-AB52-B0ADF7781ACA}"/>
              </a:ext>
            </a:extLst>
          </p:cNvPr>
          <p:cNvSpPr/>
          <p:nvPr/>
        </p:nvSpPr>
        <p:spPr>
          <a:xfrm>
            <a:off x="4552935" y="437878"/>
            <a:ext cx="2839538" cy="553792"/>
          </a:xfrm>
          <a:prstGeom prst="round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5968" y="489394"/>
            <a:ext cx="2626779" cy="451398"/>
          </a:xfrm>
          <a:noFill/>
        </p:spPr>
        <p:txBody>
          <a:bodyPr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084550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3408F-97C6-F39C-12B1-CCDC98714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390" y="300730"/>
            <a:ext cx="5665077" cy="1325563"/>
          </a:xfrm>
        </p:spPr>
        <p:txBody>
          <a:bodyPr/>
          <a:lstStyle/>
          <a:p>
            <a:pPr algn="ctr"/>
            <a:r>
              <a:rPr lang="en-US" dirty="0"/>
              <a:t>Carbon and Phosphorus Cycles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93553D-6328-7532-2A4E-10C7E89F2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32" y="280857"/>
            <a:ext cx="6035859" cy="455899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F416C5-D0F4-BA45-4649-64E8ABFD8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652" y="1709735"/>
            <a:ext cx="6035858" cy="455899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93924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5E203-E434-6088-5D57-5AF1C8D2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4523" y="313609"/>
            <a:ext cx="5818533" cy="1325563"/>
          </a:xfrm>
        </p:spPr>
        <p:txBody>
          <a:bodyPr/>
          <a:lstStyle/>
          <a:p>
            <a:pPr algn="ctr"/>
            <a:r>
              <a:rPr lang="en-US" dirty="0"/>
              <a:t>Nitrogen &amp; DO Cycles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55E92-347E-9642-57BF-B34A42764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064" y="1689618"/>
            <a:ext cx="6096001" cy="460442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785DA8-C828-00E6-4920-30A6167E4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43" y="262093"/>
            <a:ext cx="5935580" cy="448325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48167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2438400" y="266771"/>
            <a:ext cx="7772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defTabSz="977900"/>
            <a:r>
              <a:rPr lang="en-US" sz="3200" b="1" dirty="0">
                <a:solidFill>
                  <a:srgbClr val="00B050"/>
                </a:solidFill>
                <a:latin typeface="Arial" pitchFamily="34" charset="0"/>
              </a:rPr>
              <a:t>ERDC CE-QUAL-ICM Applications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346600" y="1046453"/>
            <a:ext cx="3810000" cy="4371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285750" indent="-285750" defTabSz="977900"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Chesapeake Bay (numerous)</a:t>
            </a:r>
          </a:p>
          <a:p>
            <a:pPr marL="285750" indent="-285750" defTabSz="977900"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Inland Bays of Delaware</a:t>
            </a:r>
          </a:p>
          <a:p>
            <a:pPr marL="285750" indent="-285750" defTabSz="977900"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New York Bight</a:t>
            </a:r>
          </a:p>
          <a:p>
            <a:pPr marL="285750" indent="-285750" defTabSz="977900"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Newark Bay</a:t>
            </a:r>
          </a:p>
          <a:p>
            <a:pPr marL="285750" indent="-285750" defTabSz="977900"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New York - New Jersey Harbors and Estuaries</a:t>
            </a:r>
          </a:p>
          <a:p>
            <a:pPr marL="285750" indent="-285750" defTabSz="977900"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San Juan Bay, Puerto Rico</a:t>
            </a:r>
          </a:p>
          <a:p>
            <a:pPr marL="285750" indent="-285750" defTabSz="977900"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Los Angeles - Long Beach Harbors (multiple)</a:t>
            </a:r>
          </a:p>
          <a:p>
            <a:pPr marL="285750" indent="-285750" defTabSz="977900"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Aberdeen Proving Grounds</a:t>
            </a:r>
          </a:p>
          <a:p>
            <a:pPr marL="366713" indent="-366713" defTabSz="977900">
              <a:spcAft>
                <a:spcPts val="1200"/>
              </a:spcAft>
              <a:buClr>
                <a:schemeClr val="tx1"/>
              </a:buClr>
              <a:buSzPct val="120000"/>
              <a:buFontTx/>
              <a:buChar char="•"/>
            </a:pPr>
            <a:endParaRPr lang="en-US" b="1" dirty="0">
              <a:latin typeface="Arial" pitchFamily="34" charset="0"/>
            </a:endParaRPr>
          </a:p>
        </p:txBody>
      </p:sp>
      <p:pic>
        <p:nvPicPr>
          <p:cNvPr id="11268" name="Picture 4" descr="gri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6700070" y="1571803"/>
            <a:ext cx="5298913" cy="403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002877AB-ED73-F6C6-9958-46EB79AAF9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0995" y="1046453"/>
            <a:ext cx="3810000" cy="4537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285750" indent="-285750" defTabSz="977900"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Florida Bay</a:t>
            </a:r>
          </a:p>
          <a:p>
            <a:pPr marL="285750" indent="-285750" defTabSz="977900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Grand Calumet River</a:t>
            </a:r>
          </a:p>
          <a:p>
            <a:pPr marL="285750" indent="-285750" defTabSz="977900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Lake Washington</a:t>
            </a:r>
          </a:p>
          <a:p>
            <a:pPr marL="285750" indent="-285750" defTabSz="977900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Lower Green Bay</a:t>
            </a:r>
          </a:p>
          <a:p>
            <a:pPr marL="285750" indent="-285750" defTabSz="977900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Hilo Bay, HI</a:t>
            </a:r>
          </a:p>
          <a:p>
            <a:pPr marL="285750" indent="-285750" defTabSz="977900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Cache River Wetland</a:t>
            </a:r>
          </a:p>
          <a:p>
            <a:pPr marL="285750" indent="-285750" defTabSz="977900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Mississippi Sound, MS</a:t>
            </a:r>
          </a:p>
          <a:p>
            <a:pPr marL="285750" indent="-285750" defTabSz="977900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Mobile Bay Channel Deepening</a:t>
            </a:r>
          </a:p>
          <a:p>
            <a:pPr marL="285750" indent="-285750" defTabSz="977900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Dauphin Island NFWF</a:t>
            </a:r>
          </a:p>
        </p:txBody>
      </p:sp>
    </p:spTree>
    <p:extLst>
      <p:ext uri="{BB962C8B-B14F-4D97-AF65-F5344CB8AC3E}">
        <p14:creationId xmlns:p14="http://schemas.microsoft.com/office/powerpoint/2010/main" val="513294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62D4B-50E7-2FA7-9A9D-EF96318A0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20" y="281995"/>
            <a:ext cx="11745532" cy="584735"/>
          </a:xfr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defTabSz="977900"/>
            <a:r>
              <a:rPr lang="en-US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ICM Hydro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9E5A0-5540-9E18-9DD3-9A6F3C6B30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9442" y="2705330"/>
            <a:ext cx="5181600" cy="377307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Time Invariant Data</a:t>
            </a:r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r>
              <a:rPr lang="en-US" b="1" dirty="0"/>
              <a:t>Cell Lengths</a:t>
            </a:r>
          </a:p>
          <a:p>
            <a:pPr marL="0" indent="0">
              <a:buNone/>
            </a:pPr>
            <a:r>
              <a:rPr lang="en-US" b="1" dirty="0"/>
              <a:t>Flow Face Areas</a:t>
            </a:r>
          </a:p>
          <a:p>
            <a:pPr marL="0" indent="0">
              <a:buNone/>
            </a:pPr>
            <a:r>
              <a:rPr lang="en-US" b="1" dirty="0"/>
              <a:t>Cell Surface Areas</a:t>
            </a:r>
          </a:p>
          <a:p>
            <a:pPr marL="0" indent="0">
              <a:buNone/>
            </a:pPr>
            <a:r>
              <a:rPr lang="en-US" b="1" dirty="0"/>
              <a:t>Initial Cell Volume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B1A5A8-D6E7-91B4-D333-D0109F4C4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10400" y="2705330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Time Varying Data</a:t>
            </a:r>
          </a:p>
          <a:p>
            <a:pPr marL="0" indent="0">
              <a:buNone/>
            </a:pPr>
            <a:r>
              <a:rPr lang="en-US" sz="3200" b="1" dirty="0"/>
              <a:t> </a:t>
            </a:r>
          </a:p>
          <a:p>
            <a:pPr marL="0" indent="0">
              <a:buNone/>
            </a:pPr>
            <a:r>
              <a:rPr lang="en-US" b="1" dirty="0"/>
              <a:t>Horizontal flows</a:t>
            </a:r>
          </a:p>
          <a:p>
            <a:pPr marL="0" indent="0">
              <a:buNone/>
            </a:pPr>
            <a:r>
              <a:rPr lang="en-US" b="1" dirty="0"/>
              <a:t>Vertical flows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Cell volumes to verify conservation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5FF56D0-BB09-8157-A2D7-1726687D569F}"/>
              </a:ext>
            </a:extLst>
          </p:cNvPr>
          <p:cNvSpPr txBox="1">
            <a:spLocks/>
          </p:cNvSpPr>
          <p:nvPr/>
        </p:nvSpPr>
        <p:spPr>
          <a:xfrm>
            <a:off x="549442" y="1310043"/>
            <a:ext cx="10627895" cy="1224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dirty="0"/>
            </a:br>
            <a:r>
              <a:rPr lang="en-US" sz="5300" b="1" dirty="0">
                <a:latin typeface="Calibri" panose="020F0502020204030204" pitchFamily="34" charset="0"/>
                <a:cs typeface="Calibri" panose="020F0502020204030204" pitchFamily="34" charset="0"/>
              </a:rPr>
              <a:t>Volume Conservative Flow Field</a:t>
            </a:r>
          </a:p>
          <a:p>
            <a:br>
              <a:rPr lang="en-US" sz="39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7741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8941" y="264707"/>
            <a:ext cx="11758411" cy="523180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defTabSz="977900"/>
            <a:r>
              <a:rPr lang="en-US" sz="2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COREQUAL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316478"/>
            <a:ext cx="9144000" cy="180934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Water-Quality Kinetics Host-Integrated Library</a:t>
            </a:r>
          </a:p>
          <a:p>
            <a:endParaRPr lang="en-US" dirty="0"/>
          </a:p>
          <a:p>
            <a:r>
              <a:rPr lang="en-US" dirty="0"/>
              <a:t>Purpose: </a:t>
            </a:r>
            <a:r>
              <a:rPr lang="en-US" b="0" dirty="0"/>
              <a:t>Provide capabilities of performing simulations of water quality processes and constituents within host hydrodynamic models.</a:t>
            </a:r>
          </a:p>
          <a:p>
            <a:endParaRPr lang="en-US" dirty="0"/>
          </a:p>
          <a:p>
            <a:r>
              <a:rPr lang="en-US" dirty="0"/>
              <a:t>Time: </a:t>
            </a:r>
            <a:r>
              <a:rPr lang="en-US" b="0" dirty="0"/>
              <a:t>2021-2022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67064" y="3229585"/>
            <a:ext cx="8099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Water Quality algorithm sources: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ICM – kinetics algorithms.  Latest version (2020) obtained from </a:t>
            </a:r>
            <a:r>
              <a:rPr lang="en-US" dirty="0" err="1"/>
              <a:t>Cerco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ICM-LITE – For identification of minimum viable set of constituent pools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91966" y="4540943"/>
            <a:ext cx="748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conceptual prototype delivered to CHL personnel summer 2022.</a:t>
            </a:r>
          </a:p>
          <a:p>
            <a:endParaRPr lang="en-US" dirty="0"/>
          </a:p>
          <a:p>
            <a:r>
              <a:rPr lang="en-US" dirty="0"/>
              <a:t>Prototype was to serve as testbed for developing code, computation and linkage of WQ-kinetics subroutines and subsequent transport of WQ constituent pools. </a:t>
            </a:r>
          </a:p>
        </p:txBody>
      </p:sp>
    </p:spTree>
    <p:extLst>
      <p:ext uri="{BB962C8B-B14F-4D97-AF65-F5344CB8AC3E}">
        <p14:creationId xmlns:p14="http://schemas.microsoft.com/office/powerpoint/2010/main" val="1159725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249881"/>
            <a:ext cx="11391900" cy="523180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CE-QUAL-W2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19" y="793941"/>
            <a:ext cx="10757851" cy="1554231"/>
          </a:xfrm>
        </p:spPr>
        <p:txBody>
          <a:bodyPr wrap="square">
            <a:spAutoFit/>
          </a:bodyPr>
          <a:lstStyle/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CE‐QUAL‐W2 is a two‐dimensional (2D), longitudinal/vertical, hydrodynamics and water quality model that enables characterization of vertical and longitudinal changes in reservoirs. </a:t>
            </a:r>
          </a:p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model assumes reservoirs are </a:t>
            </a:r>
            <a:r>
              <a:rPr lang="en-US" b="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well mixed 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laterally, with no variation from one channel side to the other in a layer (vertical) and segment (longitudinal).</a:t>
            </a:r>
          </a:p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CE-QUAL-W2 has been applied to rivers, lakes, reservoirs, and estuaries.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Rectangle 3">
            <a:hlinkClick r:id="rId3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3" name="Picture 12" descr="C:\Users\q0hectes\Desktop\WMIST Webinar Water Quality in HEC-ResSim and CWMS\images\RooseveltDam.jpg">
            <a:extLst>
              <a:ext uri="{FF2B5EF4-FFF2-40B4-BE49-F238E27FC236}">
                <a16:creationId xmlns:a16="http://schemas.microsoft.com/office/drawing/2014/main" id="{DE073D6A-FE5F-A06E-328E-88B356C9E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13336" y="2457448"/>
            <a:ext cx="4371550" cy="3778951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69B003-7190-9855-8B76-5730591DC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3749" y="2457447"/>
            <a:ext cx="6217996" cy="37789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89C488-8413-2C4D-C758-751229965161}"/>
              </a:ext>
            </a:extLst>
          </p:cNvPr>
          <p:cNvSpPr txBox="1"/>
          <p:nvPr/>
        </p:nvSpPr>
        <p:spPr>
          <a:xfrm>
            <a:off x="8716105" y="2657501"/>
            <a:ext cx="28318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0" i="1" u="none" strike="noStrike" baseline="0">
                <a:solidFill>
                  <a:srgbClr val="0A80BB"/>
                </a:solidFill>
              </a:rPr>
              <a:t>Ecological Modelling 466 (2022) 109888</a:t>
            </a:r>
            <a:endParaRPr lang="en-US" sz="1100" i="1"/>
          </a:p>
        </p:txBody>
      </p:sp>
    </p:spTree>
    <p:extLst>
      <p:ext uri="{BB962C8B-B14F-4D97-AF65-F5344CB8AC3E}">
        <p14:creationId xmlns:p14="http://schemas.microsoft.com/office/powerpoint/2010/main" val="2252234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2" y="250751"/>
            <a:ext cx="11755437" cy="486566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CE-QUAL-W2 Capabilities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1" y="787639"/>
            <a:ext cx="8106534" cy="4991070"/>
          </a:xfrm>
        </p:spPr>
        <p:txBody>
          <a:bodyPr wrap="square">
            <a:spAutoFit/>
          </a:bodyPr>
          <a:lstStyle/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Longitudinal-vertical hydrodynamics and water quality in stratified and non-stratified systems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Nutrients-dissolved oxygen-organic matter interactions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Fish habitat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Selective withdrawal from stratified reservoir outlets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Hypolimnetic aeration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Multiple algae, epiphyton/periphyton, zooplankton, and macrophytes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CBOD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Sediment diagenesis model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Generic water quality groups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Internal dynamic pipe/culvert model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Hydraulic structures (weirs, spillways) algorithms, including a dynamic shading algorithm based on topographic and vegetative cover.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Rectangle 3">
            <a:hlinkClick r:id="rId2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2" name="Picture 11" descr="C:\Users\q0hectes\Desktop\WMIST Webinar Water Quality in HEC-ResSim and CWMS\images\02-br6-mehr-dam 90.jpg">
            <a:extLst>
              <a:ext uri="{FF2B5EF4-FFF2-40B4-BE49-F238E27FC236}">
                <a16:creationId xmlns:a16="http://schemas.microsoft.com/office/drawing/2014/main" id="{4CC91514-5162-8DE4-854B-792E3319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699972" y="3539783"/>
            <a:ext cx="3075688" cy="2661240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13" name="Picture 12" descr="C:\Users\q0hectes\Desktop\WMIST Webinar Water Quality in HEC-ResSim and CWMS\images\RooseveltDam.jpg">
            <a:extLst>
              <a:ext uri="{FF2B5EF4-FFF2-40B4-BE49-F238E27FC236}">
                <a16:creationId xmlns:a16="http://schemas.microsoft.com/office/drawing/2014/main" id="{DE073D6A-FE5F-A06E-328E-88B356C9E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697095" y="787639"/>
            <a:ext cx="3078565" cy="2661241"/>
          </a:xfrm>
          <a:prstGeom prst="rect">
            <a:avLst/>
          </a:prstGeom>
          <a:noFill/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4083366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NCLASSIFIED Content">
  <a:themeElements>
    <a:clrScheme name="Custom 1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1972</TotalTime>
  <Words>1819</Words>
  <Application>Microsoft Macintosh PowerPoint</Application>
  <PresentationFormat>Widescreen</PresentationFormat>
  <Paragraphs>265</Paragraphs>
  <Slides>27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-apple-system</vt:lpstr>
      <vt:lpstr>Arial</vt:lpstr>
      <vt:lpstr>Calibri</vt:lpstr>
      <vt:lpstr>Calibri Light</vt:lpstr>
      <vt:lpstr>Courier New</vt:lpstr>
      <vt:lpstr>Noto Sans Symbols</vt:lpstr>
      <vt:lpstr>Times New Roman</vt:lpstr>
      <vt:lpstr>Verdana</vt:lpstr>
      <vt:lpstr>Office Theme</vt:lpstr>
      <vt:lpstr>UNCLASSIFIED Content</vt:lpstr>
      <vt:lpstr>PowerPoint Presentation</vt:lpstr>
      <vt:lpstr>PowerPoint Presentation</vt:lpstr>
      <vt:lpstr>Carbon and Phosphorus Cycles</vt:lpstr>
      <vt:lpstr>Nitrogen &amp; DO Cycles</vt:lpstr>
      <vt:lpstr>PowerPoint Presentation</vt:lpstr>
      <vt:lpstr>ICM Hydro Requirements</vt:lpstr>
      <vt:lpstr>COREQUAL</vt:lpstr>
      <vt:lpstr>CE-QUAL-W2 Overview</vt:lpstr>
      <vt:lpstr>CE-QUAL-W2 Capabilities</vt:lpstr>
      <vt:lpstr>Past and Current Applications of CE-QUAL-W2</vt:lpstr>
      <vt:lpstr>CE-QUAL-W2 Model Benefits</vt:lpstr>
      <vt:lpstr>Water Quality and Environmental Systems Modeling</vt:lpstr>
      <vt:lpstr>ClearWater: Next Generation Integrated Water Quality Modeling</vt:lpstr>
      <vt:lpstr>Integrated Environmental Modeling</vt:lpstr>
      <vt:lpstr>ClearWater-Riverine</vt:lpstr>
      <vt:lpstr>ClearWater-Riverine Example: E. Coli Transport in the Ohio River</vt:lpstr>
      <vt:lpstr>ClearWater-Riverine Example: Comparison of ClearWater-Riverine with the EFDC Model</vt:lpstr>
      <vt:lpstr>HEC-ResSim Water Quality</vt:lpstr>
      <vt:lpstr>Integrating Water Quality in Reservoir Release Decision-Making</vt:lpstr>
      <vt:lpstr>Integrating Water Quality in Reservoir Release Decision-Making</vt:lpstr>
      <vt:lpstr>HEC-ResSim Water Quality Modeling User Interface</vt:lpstr>
      <vt:lpstr>Temperature and Dissolved Oxygen Simulation with HEC-ResSim Russian River, California Prepared by RMA for the Sonoma County Water Agency</vt:lpstr>
      <vt:lpstr>LTFATE</vt:lpstr>
      <vt:lpstr>Sediment Transport</vt:lpstr>
      <vt:lpstr>Contaminant Transport Model</vt:lpstr>
      <vt:lpstr>PowerPoint Presentation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 Steissberg</dc:creator>
  <cp:lastModifiedBy>Todd Steissberg</cp:lastModifiedBy>
  <cp:revision>623</cp:revision>
  <dcterms:created xsi:type="dcterms:W3CDTF">2021-12-08T05:01:06Z</dcterms:created>
  <dcterms:modified xsi:type="dcterms:W3CDTF">2024-02-29T08:47:19Z</dcterms:modified>
</cp:coreProperties>
</file>